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44"/>
  </p:notesMasterIdLst>
  <p:handoutMasterIdLst>
    <p:handoutMasterId r:id="rId45"/>
  </p:handoutMasterIdLst>
  <p:sldIdLst>
    <p:sldId id="658" r:id="rId2"/>
    <p:sldId id="618" r:id="rId3"/>
    <p:sldId id="580" r:id="rId4"/>
    <p:sldId id="600" r:id="rId5"/>
    <p:sldId id="625" r:id="rId6"/>
    <p:sldId id="620" r:id="rId7"/>
    <p:sldId id="673" r:id="rId8"/>
    <p:sldId id="627" r:id="rId9"/>
    <p:sldId id="602" r:id="rId10"/>
    <p:sldId id="606" r:id="rId11"/>
    <p:sldId id="608" r:id="rId12"/>
    <p:sldId id="609" r:id="rId13"/>
    <p:sldId id="674" r:id="rId14"/>
    <p:sldId id="597" r:id="rId15"/>
    <p:sldId id="610" r:id="rId16"/>
    <p:sldId id="628" r:id="rId17"/>
    <p:sldId id="683" r:id="rId18"/>
    <p:sldId id="684" r:id="rId19"/>
    <p:sldId id="685" r:id="rId20"/>
    <p:sldId id="709" r:id="rId21"/>
    <p:sldId id="710" r:id="rId22"/>
    <p:sldId id="711" r:id="rId23"/>
    <p:sldId id="686" r:id="rId24"/>
    <p:sldId id="687" r:id="rId25"/>
    <p:sldId id="688" r:id="rId26"/>
    <p:sldId id="689" r:id="rId27"/>
    <p:sldId id="690" r:id="rId28"/>
    <p:sldId id="691" r:id="rId29"/>
    <p:sldId id="692" r:id="rId30"/>
    <p:sldId id="693" r:id="rId31"/>
    <p:sldId id="694" r:id="rId32"/>
    <p:sldId id="695" r:id="rId33"/>
    <p:sldId id="696" r:id="rId34"/>
    <p:sldId id="697" r:id="rId35"/>
    <p:sldId id="698" r:id="rId36"/>
    <p:sldId id="699" r:id="rId37"/>
    <p:sldId id="700" r:id="rId38"/>
    <p:sldId id="701" r:id="rId39"/>
    <p:sldId id="702" r:id="rId40"/>
    <p:sldId id="703" r:id="rId41"/>
    <p:sldId id="704" r:id="rId42"/>
    <p:sldId id="705" r:id="rId4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5pPr>
    <a:lvl6pPr marL="22860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6pPr>
    <a:lvl7pPr marL="27432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7pPr>
    <a:lvl8pPr marL="32004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8pPr>
    <a:lvl9pPr marL="36576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00"/>
    <a:srgbClr val="FF0000"/>
    <a:srgbClr val="FF00FF"/>
    <a:srgbClr val="00CC99"/>
    <a:srgbClr val="00FF00"/>
    <a:srgbClr val="0000CC"/>
    <a:srgbClr val="FF0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2" autoAdjust="0"/>
    <p:restoredTop sz="83279" autoAdjust="0"/>
  </p:normalViewPr>
  <p:slideViewPr>
    <p:cSldViewPr>
      <p:cViewPr varScale="1">
        <p:scale>
          <a:sx n="114" d="100"/>
          <a:sy n="114" d="100"/>
        </p:scale>
        <p:origin x="80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3E277DA-EE6C-4C5B-BAF5-BCC7A7A4F1BD}" type="datetime1">
              <a:rPr lang="en-US" altLang="ko-KR"/>
              <a:pPr>
                <a:defRPr/>
              </a:pPr>
              <a:t>11/26/2023</a:t>
            </a:fld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9EA0FE3-1AB2-49BC-9D78-E0850ED919D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26895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242DAF8-B97E-4726-B317-BBF7D09ED4B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045805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685817" indent="-263776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055103" indent="-211021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477145" indent="-211021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1899186" indent="-211021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fld id="{4E9A4BB1-BE67-49B4-BA62-9627E1C1A3B8}" type="slidenum">
              <a:rPr lang="en-US" altLang="ko-KR" smtClean="0">
                <a:latin typeface="굴림" pitchFamily="50" charset="-127"/>
              </a:rPr>
              <a:pPr eaLnBrk="1" hangingPunct="1"/>
              <a:t>4</a:t>
            </a:fld>
            <a:endParaRPr lang="en-US" altLang="ko-KR">
              <a:latin typeface="굴림" pitchFamily="50" charset="-127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242DAF8-B97E-4726-B317-BBF7D09ED4B7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94774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685817" indent="-263776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055103" indent="-211021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477145" indent="-211021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1899186" indent="-211021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fld id="{E2311B95-4515-460B-9AAD-E54EAC4E26BC}" type="slidenum">
              <a:rPr lang="en-US" altLang="ko-KR" smtClean="0">
                <a:latin typeface="굴림" pitchFamily="50" charset="-127"/>
              </a:rPr>
              <a:pPr eaLnBrk="1" hangingPunct="1"/>
              <a:t>7</a:t>
            </a:fld>
            <a:endParaRPr lang="en-US" altLang="ko-KR">
              <a:latin typeface="굴림" pitchFamily="50" charset="-127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8754298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685817" indent="-263776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055103" indent="-211021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477145" indent="-211021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1899186" indent="-211021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fld id="{BA298187-6A29-4C5B-BDDA-21BC68639CB6}" type="slidenum">
              <a:rPr lang="en-US" altLang="ko-KR" smtClean="0">
                <a:latin typeface="굴림" pitchFamily="50" charset="-127"/>
              </a:rPr>
              <a:pPr eaLnBrk="1" hangingPunct="1"/>
              <a:t>9</a:t>
            </a:fld>
            <a:endParaRPr lang="en-US" altLang="ko-KR">
              <a:latin typeface="굴림" pitchFamily="50" charset="-127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685817" indent="-263776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055103" indent="-211021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477145" indent="-211021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1899186" indent="-211021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fld id="{5E2EBD64-C9E2-4B15-8909-85401085A785}" type="slidenum">
              <a:rPr lang="en-US" altLang="ko-KR" smtClean="0">
                <a:latin typeface="굴림" pitchFamily="50" charset="-127"/>
              </a:rPr>
              <a:pPr eaLnBrk="1" hangingPunct="1"/>
              <a:t>10</a:t>
            </a:fld>
            <a:endParaRPr lang="en-US" altLang="ko-KR">
              <a:latin typeface="굴림" pitchFamily="50" charset="-127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685817" indent="-263776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055103" indent="-211021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477145" indent="-211021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1899186" indent="-211021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fld id="{3A54EFD2-2F40-42A2-9FFA-2F1CBD0C03E0}" type="slidenum">
              <a:rPr lang="en-US" altLang="ko-KR" smtClean="0">
                <a:latin typeface="굴림" pitchFamily="50" charset="-127"/>
              </a:rPr>
              <a:pPr eaLnBrk="1" hangingPunct="1"/>
              <a:t>11</a:t>
            </a:fld>
            <a:endParaRPr lang="en-US" altLang="ko-KR">
              <a:latin typeface="굴림" pitchFamily="50" charset="-127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685817" indent="-263776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055103" indent="-211021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477145" indent="-211021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1899186" indent="-211021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321227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743269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165310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587351" indent="-211021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fld id="{39A1672C-8BA9-4D73-B848-9CA2703A5E5E}" type="slidenum">
              <a:rPr lang="en-US" altLang="ko-KR" smtClean="0">
                <a:latin typeface="굴림" pitchFamily="50" charset="-127"/>
              </a:rPr>
              <a:pPr eaLnBrk="1" hangingPunct="1"/>
              <a:t>12</a:t>
            </a:fld>
            <a:endParaRPr lang="en-US" altLang="ko-KR">
              <a:latin typeface="굴림" pitchFamily="50" charset="-127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ko-KR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05C01421-123F-48F2-A9B5-11DD27DA2A03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3413950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9433FACF-9C18-4C3D-83C5-AFD152DDBBDA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3120516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0B31B702-E3E3-4858-8DFE-FC541CB7D9E7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155656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418E68E5-55C4-422C-967B-558BEE9A3FD5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437034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01534622-43F8-4112-BDE7-E28F2086F505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55483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A8B28882-80CC-4B70-90C6-1A1C3AD82376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26994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C7B5E43C-4A81-4EA7-9B46-31A43A4236F2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2903145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C244287E-491C-4066-BA9F-B7C61C4C6577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289729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49400958-4E40-4EF2-8738-66C29BA160BE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3312601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E7A30AFF-D0EC-4E11-9F7C-D4E798FDFA4F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979305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C09494A6-1C22-4F87-AD8A-2AC1BF8C7223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224730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"/>
            <a:ext cx="8991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s-E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/>
              <a:t>Click to Edit Master Text Styles</a:t>
            </a:r>
          </a:p>
          <a:p>
            <a:pPr lvl="1"/>
            <a:r>
              <a:rPr lang="es-ES" altLang="ko-KR"/>
              <a:t>SECOND LEVEL</a:t>
            </a:r>
          </a:p>
          <a:p>
            <a:pPr lvl="2"/>
            <a:r>
              <a:rPr lang="es-ES" altLang="ko-KR"/>
              <a:t>THIRD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2pPr lvl="1" algn="r">
              <a:defRPr sz="1000">
                <a:latin typeface="Arial" pitchFamily="34" charset="0"/>
              </a:defRPr>
            </a:lvl2pPr>
          </a:lstStyle>
          <a:p>
            <a:pPr lvl="1">
              <a:defRPr/>
            </a:pPr>
            <a:fld id="{A52A77DD-699D-46AE-B8C3-07BF73BCE6F8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  <p:sp>
        <p:nvSpPr>
          <p:cNvPr id="1029" name="Line 5"/>
          <p:cNvSpPr>
            <a:spLocks noChangeShapeType="1"/>
          </p:cNvSpPr>
          <p:nvPr userDrawn="1"/>
        </p:nvSpPr>
        <p:spPr bwMode="auto">
          <a:xfrm>
            <a:off x="0" y="11430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+mj-lt"/>
          <a:ea typeface="ＭＳ Ｐゴシック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pitchFamily="34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20000"/>
        </a:spcBef>
        <a:spcAft>
          <a:spcPct val="0"/>
        </a:spcAft>
        <a:buChar char="•"/>
        <a:defRPr sz="3100">
          <a:solidFill>
            <a:schemeClr val="tx1"/>
          </a:solidFill>
          <a:latin typeface="+mn-lt"/>
          <a:ea typeface="ＭＳ Ｐゴシック" pitchFamily="34" charset="-128"/>
          <a:cs typeface="ＭＳ Ｐゴシック" charset="-128"/>
        </a:defRPr>
      </a:lvl1pPr>
      <a:lvl2pPr marL="571500" indent="-190500" algn="l" rtl="0" eaLnBrk="0" fontAlgn="base" hangingPunct="0">
        <a:spcBef>
          <a:spcPct val="20000"/>
        </a:spcBef>
        <a:spcAft>
          <a:spcPct val="0"/>
        </a:spcAft>
        <a:buChar char="­"/>
        <a:defRPr sz="2600">
          <a:solidFill>
            <a:schemeClr val="tx1"/>
          </a:solidFill>
          <a:latin typeface="+mn-lt"/>
          <a:ea typeface="ＭＳ Ｐゴシック" pitchFamily="34" charset="-128"/>
        </a:defRPr>
      </a:lvl2pPr>
      <a:lvl3pPr marL="952500" indent="-1905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  <a:ea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frm=1&amp;source=images&amp;cd=&amp;cad=rja&amp;uact=8&amp;ved=0CAcQjRxqFQoTCI6Qjbve5MgCFSHapgodhrIB5g&amp;url=https://en.wikipedia.org/wiki/Gouraud_shading&amp;psig=AFQjCNGZZMqkX6xryExvcmkMHlHtjM8VEA&amp;ust=1446106947197518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www.google.com/url?sa=i&amp;rct=j&amp;q=brick%20texture%20repeatable&amp;source=images&amp;cd=&amp;cad=rja&amp;docid=9IctQCS6LlXSKM&amp;tbnid=IU2i7JnGdStuTM:&amp;ved=0CAUQjRw&amp;url=http://cfrevoir.deviantart.com/art/Seamless-Brick-Wall-Texture-94579094&amp;ei=h-h5UpX_LIyQiQfip4Eo&amp;bvm=bv.55980276,d.aGc&amp;psig=AFQjCNGWyhK2tpC_5TNR6RM-Zn7668XO8A&amp;ust=1383807492855572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www.google.com/url?sa=i&amp;rct=j&amp;q=brick%20texture%20repeatable&amp;source=images&amp;cd=&amp;cad=rja&amp;docid=9IctQCS6LlXSKM&amp;tbnid=IU2i7JnGdStuTM:&amp;ved=0CAUQjRw&amp;url=http://cfrevoir.deviantart.com/art/Seamless-Brick-Wall-Texture-94579094&amp;ei=h-h5UpX_LIyQiQfip4Eo&amp;bvm=bv.55980276,d.aGc&amp;psig=AFQjCNGWyhK2tpC_5TNR6RM-Zn7668XO8A&amp;ust=1383807492855572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://www.google.com/url?sa=i&amp;rct=j&amp;q=brick%20texture%20repeatable&amp;source=images&amp;cd=&amp;cad=rja&amp;docid=9IctQCS6LlXSKM&amp;tbnid=IU2i7JnGdStuTM:&amp;ved=0CAUQjRw&amp;url=http://cfrevoir.deviantart.com/art/Seamless-Brick-Wall-Texture-94579094&amp;ei=h-h5UpX_LIyQiQfip4Eo&amp;bvm=bv.55980276,d.aGc&amp;psig=AFQjCNGWyhK2tpC_5TNR6RM-Zn7668XO8A&amp;ust=1383807492855572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9.png"/><Relationship Id="rId4" Type="http://schemas.openxmlformats.org/officeDocument/2006/relationships/oleObject" Target="../embeddings/oleObject6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source=images&amp;cd=&amp;cad=rja&amp;uact=8&amp;ved=0ahUKEwjp2P2F447QAhVDnJQKHdBMDCMQjRwIBw&amp;url=https://hub.jmonkeyengine.org/t/normals-interpolation-in-shader/31598&amp;psig=AFQjCNHqjsKSR3nnqYkloiWbmHius48y9Q&amp;ust=147833761201014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39.png"/><Relationship Id="rId4" Type="http://schemas.openxmlformats.org/officeDocument/2006/relationships/oleObject" Target="../embeddings/oleObject7.bin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google.co.kr/url?sa=i&amp;rct=j&amp;q=&amp;esrc=s&amp;source=images&amp;cd=&amp;cad=rja&amp;uact=8&amp;ved=0ahUKEwjp2P2F447QAhVDnJQKHdBMDCMQjRwIBw&amp;url=https://hub.jmonkeyengine.org/t/normals-interpolation-in-shader/31598&amp;psig=AFQjCNHqjsKSR3nnqYkloiWbmHius48y9Q&amp;ust=1478337612010142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.kr/url?sa=i&amp;rct=j&amp;q=&amp;esrc=s&amp;source=images&amp;cd=&amp;cad=rja&amp;uact=8&amp;ved=0ahUKEwjp2P2F447QAhVDnJQKHdBMDCMQjRwIBw&amp;url=https://hub.jmonkeyengine.org/t/normals-interpolation-in-shader/31598&amp;psig=AFQjCNHqjsKSR3nnqYkloiWbmHius48y9Q&amp;ust=147833761201014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7.wmf"/><Relationship Id="rId3" Type="http://schemas.openxmlformats.org/officeDocument/2006/relationships/image" Target="../media/image2.png"/><Relationship Id="rId7" Type="http://schemas.openxmlformats.org/officeDocument/2006/relationships/image" Target="../media/image4.wmf"/><Relationship Id="rId12" Type="http://schemas.openxmlformats.org/officeDocument/2006/relationships/oleObject" Target="../embeddings/oleObject5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wmf"/><Relationship Id="rId5" Type="http://schemas.openxmlformats.org/officeDocument/2006/relationships/image" Target="../media/image3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895600"/>
            <a:ext cx="7772400" cy="1143000"/>
          </a:xfrm>
        </p:spPr>
        <p:txBody>
          <a:bodyPr/>
          <a:lstStyle/>
          <a:p>
            <a:r>
              <a:rPr lang="en-US" altLang="ko-KR" sz="4000" dirty="0"/>
              <a:t>Chapter 5.</a:t>
            </a:r>
            <a:br>
              <a:rPr lang="en-US" altLang="ko-KR" sz="4000" dirty="0"/>
            </a:br>
            <a:r>
              <a:rPr lang="en-US" altLang="ko-KR" sz="4000" dirty="0"/>
              <a:t>Lighting and Shading</a:t>
            </a:r>
            <a:endParaRPr lang="en-US" altLang="ko-KR" dirty="0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489F3115-37A9-48FB-81D8-CBC77457148B}" type="slidenum">
              <a:rPr lang="es-ES" altLang="ko-KR" sz="1000">
                <a:latin typeface="Arial" charset="0"/>
              </a:rPr>
              <a:pPr lvl="1"/>
              <a:t>1</a:t>
            </a:fld>
            <a:endParaRPr lang="es-ES" altLang="ko-KR" sz="10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69300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Gouraud Shading Problems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z="2400" dirty="0"/>
              <a:t>Lighting in the polygon interior is inaccurate</a:t>
            </a:r>
          </a:p>
        </p:txBody>
      </p:sp>
      <p:sp>
        <p:nvSpPr>
          <p:cNvPr id="2" name="AutoShape 2" descr="data:image/jpeg;base64,/9j/4AAQSkZJRgABAQAAAQABAAD/2wCEAAkGBxAQDxQUDxQUDRQVDxAQFA8UEBAPDxAVFBQWFhQVFBQYHSggGBolHBQUITEhJSkrLi4uFx8zODMsNygtLiwBCgoKDg0OGhAQGCwcHyQsLC0sLCwsLCwsLCwsLCwsLCwsLCwsLCwsLCwsLCwsLCwsLCwsLCwsLCwsLCwsLCwsLP/AABEIAOEA4QMBIgACEQEDEQH/xAAbAAEAAgMBAQAAAAAAAAAAAAAAAgMBBQYHBP/EAD4QAAIBAgMGAgYIBAYDAAAAAAABAgMRBCExBQYSQVFhE4EiIzJxkaEHFDNCUpKx0VNygqJDc7LBwvAVJGL/xAAaAQACAwEBAAAAAAAAAAAAAAAAAgEDBAUG/8QAKBEBAAICAgIABQQDAAAAAAAAAAECAxEEEiExBRMyUWFBcaGxQtHw/9oADAMBAAIRAxEAPwC4AAAAAAAAAAAAAN21yAAPgxO2sNT9qrG/SL4300jc1WJ3wor7OE6nd2hF5+b+Qs3rH6r6cbLf6ay6QHD4re3ES+zUaXe3HJZ98vkarFbSxFX7SpKS6X4Y630WWpXOasNdPhmW31TEPTjB5fQxNWGcJyg8r2k1e2l+psKG8mLhrNVFnlKMX81n8yIzx+p7/CckfTMT/H+3oAORw++Mv8SknpnGTT7uzubGhvXhpe1x09dY3X9tx4y1n9WW/Bz1/wAd/t5b0HyUNp0J+xUg304km/J5n1jxMT6ZrUtX6o0AAkoAAAAAAAAAAAAAAAAAAAAAQr1owi5TkoRWspNJLzZzG8G9nhTlSw6Upq8ZVJZxi+kVzaz1yy5nJYrF1azvWnKo+SbbivctF5FdskQ14OHfJ5nxDr9p74Qjlh4+I/4krqC90dX8jmcdtKtXd6s2+kdIr3JHxpFkEZr5Jl2+PxMeP1Hn7ookiSiSUSqZb60lFImkEZsRtbFdMph/9yQsZaFPrwjw9CLROxknaJqpsbrZG8VSjaNS9Wnpa/pw/lfTszVW8jHANW81ncKMvGrlr1tG4ej4DHU68eKlLiXNaSj2a5H0nmOHrzpTUqcnCS5p69n1XY6zY+88J+jXtSlynpCXv/Ca6Zot7ee5Xwy+LzTzH8uiABe5YAAAAAAAAAAAAAAAcpvbvBKDdCg7St6yonnBP7seku/L9L9694XQ9VR+1cbueTVJP/l28zhV8eberb63Ksl9eIbuJxu89rev7IwsWRiRSJoyzLu0rCSSLIkYokJLVSE2xZGGZFXM2M2MEkQeIhglbIJltOle+XIiZWVqpsOEnJNdiIDUMWAAIJZlUkW8vMi0TBLxt9+yNuVcO0r+JT5wfL+V8v0O5wGLhWpqcNH11T5pnmckbTd3arw9W0n6uTSn26SXuvn28jTiy68T6cTn8GL1m9I1b+3fgxFpq6zTzTWaZk2POAAAAAAAAABoN6t4PqsVCnZ1ZK60apr8TXXoj695Nq/VcO5pKU21CEW8nJ831SSb8jy+pVnUm51G5yk7yk9WxbW1C/Bi728+k+JyblJuUm2227tt6tssiVxLYGW0u9irrwkicURiiaK5a6QkZRhGULK+qYC0MirYCSQhG5scJgrkHhRhsK2bzA7P7cmfVgcB2N9g8ERo3bXlx2N2d2NTWoOJ6LjNn35Ghx2zewJiduSBsMVgWj4JRaBOmERZJGGBZjwi0VtFjMMaFNo26jdDa/EvAqPNL1bb1XOPly7e46g8sbcZKUcmmpJ9Gmeg7B2rHE0r5KaynG+j5P3M24cm41LzPxLifLt8yvqff/flsgAXuUAAAAAA4L6RMXxVqVJPKEHOS5Xnkr97L+59Tl4o+jauMdfE1aj+9Uko/wAsco83ySKYsovPl1uLTVYWRRbCJVFlsSiXTx6TSMpESSEaYSRJEUySYsrq6SRbSpNkISNzs5QfIVdDOCwB0GBwHYtwGGi7WN/hMIGtibRWNyowmDsbjDYQuw2FNthsKXUo52flNNicGajFYHsdxiMHkarE4Mm2MmDmOBxuzuxoMbs3sejYvCLmaHaFGK7lExp1MeSL+nn9bDuJTKOZu9qTte2RpJO4q3xpFoizLIsZVI7WLdlbQlhqqnHTSUeUo8/PoU/uimoh6TqWXkVi9dTG3qtOalFNaNKS9zV0SNZu3X8TCUnzUXB539ltZ+ST8zZnRidxt469etpr9pAASQNVvTjvAwdSSdpOPhw68U8k1nqs35G1OH+kjHfZUU+tWSv/AEw/5fIJTWNzpx1JF0SmmWxM1nZxelsSaZBEkVy3UlaZRFGUI0RKaJIiiQsrqylc2Gz6tma4toTsxVsS7fZdfQ6nA1dDg9mV9DrNnVggWjcOvwVQ3uDkjlcFVN7hq9kaccuHysTd1uGxo8dIveMPgxtS497bZ+PimtvLS4+Zy21amp0GPnqcntarqZLe3o8Eaq5radTM1tz6cbO7PlEXTIyLM3IsaCWYenwK5Fj08yuQ0KLux3GxF6M4P7k01ppJfun8TpTh9yK3DiJR/HTfLO8XfXllxHcG7FO6vKc6nXPP5AAWMgeSb04vxsbWlnZT8NJ8lTXDl0zTfmetnju36XBjK8b39dN3tb2nxf7kT6Pj+pRTLYlVMtRns6+L0sRNFaJoSWukrIkkQiSQktNU0ZI3MoVbEpoymRRlCrIluNm1jrNmV9DhcHUszqNmV9CFm3c4Kqff9cOZpY1RRJ7QGi2lV8MWnbpPrhCeLujnf/IEXtEO8ljj1fbtGpkzkNrVNTeYjGKSOW2tV1EaaxqGkryuyozN5kQEyGGDFyS7Hp8CqRa/+/MqkNCm7793a3Bi6TzzqKGTt7fo/C7R6QeV4N+th/mQ/VHqrNmH1LzvxOI71n8MAAucwPJd8afDtCstfShL80Iy/wBz1o8u+kCio4+TV/Tp05vs0uDLygiJNX20tNlyZ80GXxZTaHUxW8LUyaZUmTTK5hspZbEsZVFkkyuWmtvCaRkhckmQtiUkySI8RlMVZErISszd4DFcKuaJMs8VkLYl0j2l3I/+R7nOeKx4jBO3RPaXci9pdzn+NjjZCdt+9pdz48diFNX+JrONmeNgmJhgwwyNwLMs5GLmLmCdEmyTZTJkmyExohTkttPCv1sP8yH+pHrDPJ8BDir0o6cVanG/S8kj1c14Y8PP/EZ3eAAFznB5/wDSZg7VKVVLKUXTk+8XdfJv4HoBod98H4uBqdadqy/p1/tcgDy2DLoM+aDLosqtDdisvTJxKkyyLK5bqStuSTKkySYkw0VstuZTIJmUxdL4smmSTIJkkKsiU7hMhczcjSyLJi5FMXITtK5m5C5kE7SQuRbFw0nslcjcxcMNImxcNmCMmTpXNhshJhsjceIUWs+jY6bxdBJN/wDsUXkr5Kabfkrs9WOG3D2fx1Z1pK6h6EHy4nq17l/qO5NeONQ8/wAy/bJ+wAB2UMSimmnmmmmuqepkAHi+2cC8NialJ6Rm+HvF5xfwaPngztvpL2ddU68eV6U8/OFl+f5HCwYswtx20+qJNMpgyxMqmHQpbwtTJJlSZNMSYaK2WJk7lSJoWYaKymiVyAuKtidJ3M3IXM3I0aLJ3M3K7kkyNHiyVxciGwT2SuYuYAI2zcXI3Fw0OzNyLEpFbY0QrvZlshKT5Zt5JLVtmGzcbnYHx8Wm/ZpLxX0bTSgvjn/SyytdyxZ83Ssy7vYOz/q+GhT5pcUr2vxSzlp0vbyPvANThTO/IAAQAAA+Ta+BWIoVKT+/BpO17PWL8mkeLTg4ScZLhabi1zTTs0e6Hn+/W7UlKWJo+lF+lVglnB85q2q69NfcCHHQZYmfPBlqZXMNeO65MmmUpk0xJhqrdamTTKUydxJhfW61MzxFSZK5Gl0XWcRniKrmbkaPF1vEOIruZuRo0XW8RjiK7mWyNG7pXMXI3MXJ0XuncNkLkXINFm6bZBsxchKQ0QqvdipI9J3L2f4OFTftVX4r7Jq0V8M/e2cFsHZssViIQs3G6lUedowWt2tL6L3nraXTLtyRopXTk8nL2nQAB2UAAAAAAAAB53vlup4V6+Gj6vWpSS+z6yivw9uXu049M90OC3t3OUVKthE+cp0FolzdNdP/AJ+HQg0W04tMsTPnUicZCzDRTIvTJJlSkZTE00RdcmZTKkySYulsXW3FytMymRpZF1iZniK7i5Gj91lwmV3Fw0O6y5i5G5hsNCbpORFsi5EHMaIVWyLGz79ibFrYybVP0IRa46r9mN+SXOVs7fofRu1u5UxclKd6dBPOejnZ24YfB58j0rCYWnSgoUoqnFaRSsu/mWVp92LNyJnxVVszZ1LDU1TpLhSzb+9J85SfNn1gFjGAAAAAAAAAAAAAAA4ne3c/j4q2FVpe1OillPq4d+3M8/vY92NJtfdXCYluUounN61Kb4W3e92tG+9uYB5NGRNSOm2nuHiaedBxxEensVNejyeXfqczXoTpy4akZU5fhlFxfTR+5izC2uRJSJKRQpEuIXS6uRepGeIo4zKmR1WRlXcQ4iniHER1N81dxDiKeIw5h1Hzl/GRcyhzNns3YGLxOdKm+H8cvQhpdWb18uqGiiq3Ia9zOp3U3VeJSq4i8KWsYp2lVs/lH5vl1NtsLceNKUZ4mSrSTb8OKfhX+623Zy91l+/YjxDPbJMo0qcYxUYpRikkopWSS0SRIAlWAAAAAAAAAAAAAAAAAAAAAFOKwlOqrVYRqrpKKl+vuLgAcftPcGhPPDzlh3+F3qQ17u6+LOR2nuvjMP7VN1I/jp3qR87K680evAA8Q+pVv4dT8kv2H1Ot/Dqfkl+x7hcXBO5eIfU638Op+SX7F1DZOJn7FCrLO11Sm0n3drI9puYI0ntLymjubjp/4ahnb0qkF55M2uB+j2o36+rGKvpTTm2vfJK3Pkz0EEo21Gzd2sJh2nTppyWfHNucr55q+S15I24AIAAAAAAAAAAAAAAAAAAAAAAAAAAAAAAAAAAAAAAAAAAAAAAAAAAAAAAAAAAAAf/Z">
            <a:hlinkClick r:id="rId3"/>
          </p:cNvPr>
          <p:cNvSpPr>
            <a:spLocks noChangeAspect="1" noChangeArrowheads="1"/>
          </p:cNvSpPr>
          <p:nvPr/>
        </p:nvSpPr>
        <p:spPr bwMode="auto">
          <a:xfrm>
            <a:off x="93663" y="-1646238"/>
            <a:ext cx="3429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8612" name="Picture 4" descr="https://upload.wikimedia.org/wikipedia/commons/thumb/a/af/Gouraud_low_anim.gif/270px-Gouraud_low_anim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743325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614" name="Picture 6" descr="http://svard.org/images/screenshots/gouraud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286000"/>
            <a:ext cx="4572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991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88913"/>
            <a:ext cx="8229600" cy="706437"/>
          </a:xfrm>
        </p:spPr>
        <p:txBody>
          <a:bodyPr/>
          <a:lstStyle/>
          <a:p>
            <a:pPr eaLnBrk="1" hangingPunct="1"/>
            <a:r>
              <a:rPr lang="en-US" altLang="ko-KR" sz="3600" dirty="0"/>
              <a:t>Normal-Vector Interpolation</a:t>
            </a:r>
            <a:br>
              <a:rPr lang="en-US" altLang="ko-KR" sz="3600" dirty="0"/>
            </a:br>
            <a:r>
              <a:rPr lang="en-US" altLang="ko-KR" sz="3600" dirty="0"/>
              <a:t>Surface Rendering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b="1">
                <a:solidFill>
                  <a:srgbClr val="FF0000"/>
                </a:solidFill>
              </a:rPr>
              <a:t>Phong shading</a:t>
            </a:r>
          </a:p>
          <a:p>
            <a:pPr lvl="1" eaLnBrk="1" hangingPunct="1"/>
            <a:r>
              <a:rPr lang="en-US" altLang="ko-KR"/>
              <a:t>Interpolate normal vectors at polygon vertices</a:t>
            </a:r>
          </a:p>
          <a:p>
            <a:pPr eaLnBrk="1" hangingPunct="1"/>
            <a:r>
              <a:rPr lang="en-US" altLang="ko-KR"/>
              <a:t>Procedure</a:t>
            </a:r>
          </a:p>
          <a:p>
            <a:pPr lvl="1" eaLnBrk="1" hangingPunct="1">
              <a:buFontTx/>
              <a:buAutoNum type="arabicPeriod"/>
            </a:pPr>
            <a:r>
              <a:rPr lang="en-US" altLang="ko-KR" sz="2000"/>
              <a:t>Determine the average unit normal vector at each vertex</a:t>
            </a:r>
          </a:p>
          <a:p>
            <a:pPr lvl="1" eaLnBrk="1" hangingPunct="1">
              <a:buFontTx/>
              <a:buAutoNum type="arabicPeriod"/>
            </a:pPr>
            <a:r>
              <a:rPr lang="en-US" altLang="ko-KR" sz="2000"/>
              <a:t>Linearly interpolate the vertex normals over the projected area of the polygon</a:t>
            </a:r>
          </a:p>
          <a:p>
            <a:pPr lvl="1" eaLnBrk="1" hangingPunct="1">
              <a:buFontTx/>
              <a:buAutoNum type="arabicPeriod"/>
            </a:pPr>
            <a:r>
              <a:rPr lang="en-US" altLang="ko-KR" sz="2000"/>
              <a:t>Apply an illumination model at positions along scan lines to calculate pixel intensities</a:t>
            </a:r>
          </a:p>
        </p:txBody>
      </p:sp>
      <p:grpSp>
        <p:nvGrpSpPr>
          <p:cNvPr id="23556" name="Group 22"/>
          <p:cNvGrpSpPr>
            <a:grpSpLocks/>
          </p:cNvGrpSpPr>
          <p:nvPr/>
        </p:nvGrpSpPr>
        <p:grpSpPr bwMode="auto">
          <a:xfrm>
            <a:off x="4859338" y="4581525"/>
            <a:ext cx="2941637" cy="2024063"/>
            <a:chOff x="2629" y="2568"/>
            <a:chExt cx="2281" cy="1625"/>
          </a:xfrm>
        </p:grpSpPr>
        <p:grpSp>
          <p:nvGrpSpPr>
            <p:cNvPr id="23557" name="Group 5"/>
            <p:cNvGrpSpPr>
              <a:grpSpLocks/>
            </p:cNvGrpSpPr>
            <p:nvPr/>
          </p:nvGrpSpPr>
          <p:grpSpPr bwMode="auto">
            <a:xfrm>
              <a:off x="2947" y="2782"/>
              <a:ext cx="1448" cy="1287"/>
              <a:chOff x="1104" y="1920"/>
              <a:chExt cx="1584" cy="1440"/>
            </a:xfrm>
          </p:grpSpPr>
          <p:sp>
            <p:nvSpPr>
              <p:cNvPr id="23568" name="Line 6"/>
              <p:cNvSpPr>
                <a:spLocks noChangeShapeType="1"/>
              </p:cNvSpPr>
              <p:nvPr/>
            </p:nvSpPr>
            <p:spPr bwMode="auto">
              <a:xfrm flipV="1">
                <a:off x="1104" y="1920"/>
                <a:ext cx="1104" cy="100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3569" name="Line 7"/>
              <p:cNvSpPr>
                <a:spLocks noChangeShapeType="1"/>
              </p:cNvSpPr>
              <p:nvPr/>
            </p:nvSpPr>
            <p:spPr bwMode="auto">
              <a:xfrm>
                <a:off x="1104" y="2928"/>
                <a:ext cx="1584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  <p:sp>
            <p:nvSpPr>
              <p:cNvPr id="23570" name="Line 8"/>
              <p:cNvSpPr>
                <a:spLocks noChangeShapeType="1"/>
              </p:cNvSpPr>
              <p:nvPr/>
            </p:nvSpPr>
            <p:spPr bwMode="auto">
              <a:xfrm>
                <a:off x="2208" y="1920"/>
                <a:ext cx="480" cy="14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ko-KR" altLang="en-US"/>
              </a:p>
            </p:txBody>
          </p:sp>
        </p:grpSp>
        <p:sp>
          <p:nvSpPr>
            <p:cNvPr id="23558" name="Line 9"/>
            <p:cNvSpPr>
              <a:spLocks noChangeShapeType="1"/>
            </p:cNvSpPr>
            <p:nvPr/>
          </p:nvSpPr>
          <p:spPr bwMode="auto">
            <a:xfrm flipV="1">
              <a:off x="3956" y="2568"/>
              <a:ext cx="44" cy="2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3559" name="Line 10"/>
            <p:cNvSpPr>
              <a:spLocks noChangeShapeType="1"/>
            </p:cNvSpPr>
            <p:nvPr/>
          </p:nvSpPr>
          <p:spPr bwMode="auto">
            <a:xfrm flipH="1" flipV="1">
              <a:off x="2815" y="3297"/>
              <a:ext cx="132" cy="38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3560" name="Line 11"/>
            <p:cNvSpPr>
              <a:spLocks noChangeShapeType="1"/>
            </p:cNvSpPr>
            <p:nvPr/>
          </p:nvSpPr>
          <p:spPr bwMode="auto">
            <a:xfrm flipV="1">
              <a:off x="4395" y="3855"/>
              <a:ext cx="219" cy="21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3561" name="Line 12"/>
            <p:cNvSpPr>
              <a:spLocks noChangeShapeType="1"/>
            </p:cNvSpPr>
            <p:nvPr/>
          </p:nvSpPr>
          <p:spPr bwMode="auto">
            <a:xfrm>
              <a:off x="3386" y="3297"/>
              <a:ext cx="74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3562" name="Text Box 13"/>
            <p:cNvSpPr txBox="1">
              <a:spLocks noChangeArrowheads="1"/>
            </p:cNvSpPr>
            <p:nvPr/>
          </p:nvSpPr>
          <p:spPr bwMode="auto">
            <a:xfrm>
              <a:off x="4132" y="2568"/>
              <a:ext cx="395" cy="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latinLnBrk="0" hangingPunct="1"/>
              <a:r>
                <a:rPr kumimoji="0" lang="en-US" altLang="ko-KR" b="1">
                  <a:latin typeface="Verdana" pitchFamily="34" charset="0"/>
                </a:rPr>
                <a:t>n1</a:t>
              </a:r>
            </a:p>
          </p:txBody>
        </p:sp>
        <p:sp>
          <p:nvSpPr>
            <p:cNvPr id="23563" name="Text Box 14"/>
            <p:cNvSpPr txBox="1">
              <a:spLocks noChangeArrowheads="1"/>
            </p:cNvSpPr>
            <p:nvPr/>
          </p:nvSpPr>
          <p:spPr bwMode="auto">
            <a:xfrm>
              <a:off x="2629" y="3648"/>
              <a:ext cx="395" cy="2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latinLnBrk="0" hangingPunct="1"/>
              <a:r>
                <a:rPr kumimoji="0" lang="en-US" altLang="ko-KR" b="1">
                  <a:latin typeface="Verdana" pitchFamily="34" charset="0"/>
                </a:rPr>
                <a:t>n2</a:t>
              </a:r>
            </a:p>
          </p:txBody>
        </p:sp>
        <p:sp>
          <p:nvSpPr>
            <p:cNvPr id="23564" name="Text Box 15"/>
            <p:cNvSpPr txBox="1">
              <a:spLocks noChangeArrowheads="1"/>
            </p:cNvSpPr>
            <p:nvPr/>
          </p:nvSpPr>
          <p:spPr bwMode="auto">
            <a:xfrm>
              <a:off x="4515" y="3898"/>
              <a:ext cx="395" cy="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latinLnBrk="0" hangingPunct="1"/>
              <a:r>
                <a:rPr kumimoji="0" lang="en-US" altLang="ko-KR" b="1">
                  <a:latin typeface="Verdana" pitchFamily="34" charset="0"/>
                </a:rPr>
                <a:t>n3</a:t>
              </a:r>
            </a:p>
          </p:txBody>
        </p:sp>
        <p:sp>
          <p:nvSpPr>
            <p:cNvPr id="23565" name="Line 16"/>
            <p:cNvSpPr>
              <a:spLocks noChangeShapeType="1"/>
            </p:cNvSpPr>
            <p:nvPr/>
          </p:nvSpPr>
          <p:spPr bwMode="auto">
            <a:xfrm flipV="1">
              <a:off x="3386" y="2997"/>
              <a:ext cx="0" cy="3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3566" name="Line 17"/>
            <p:cNvSpPr>
              <a:spLocks noChangeShapeType="1"/>
            </p:cNvSpPr>
            <p:nvPr/>
          </p:nvSpPr>
          <p:spPr bwMode="auto">
            <a:xfrm flipV="1">
              <a:off x="4132" y="3040"/>
              <a:ext cx="219" cy="25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23567" name="Line 20"/>
            <p:cNvSpPr>
              <a:spLocks noChangeShapeType="1"/>
            </p:cNvSpPr>
            <p:nvPr/>
          </p:nvSpPr>
          <p:spPr bwMode="auto">
            <a:xfrm flipV="1">
              <a:off x="3693" y="2997"/>
              <a:ext cx="219" cy="3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1456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Gouraud versus Phong Shading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 sz="2800" dirty="0" err="1"/>
              <a:t>Gouraud</a:t>
            </a:r>
            <a:r>
              <a:rPr lang="en-US" altLang="ko-KR" sz="2800" dirty="0"/>
              <a:t> shading is faster than </a:t>
            </a:r>
            <a:r>
              <a:rPr lang="en-US" altLang="ko-KR" sz="2800" dirty="0" err="1"/>
              <a:t>Phong</a:t>
            </a:r>
            <a:r>
              <a:rPr lang="en-US" altLang="ko-KR" sz="2800" dirty="0"/>
              <a:t> shading</a:t>
            </a:r>
          </a:p>
          <a:p>
            <a:pPr lvl="1" eaLnBrk="1" hangingPunct="1"/>
            <a:r>
              <a:rPr lang="en-US" altLang="ko-KR" sz="2400" dirty="0"/>
              <a:t>OLD OpenGL supports </a:t>
            </a:r>
            <a:r>
              <a:rPr lang="en-US" altLang="ko-KR" sz="2400" dirty="0" err="1"/>
              <a:t>Gouraud</a:t>
            </a:r>
            <a:r>
              <a:rPr lang="en-US" altLang="ko-KR" sz="2400" dirty="0"/>
              <a:t> shading</a:t>
            </a:r>
          </a:p>
          <a:p>
            <a:pPr eaLnBrk="1" hangingPunct="1"/>
            <a:r>
              <a:rPr lang="en-US" altLang="ko-KR" sz="2800" dirty="0" err="1"/>
              <a:t>Phong</a:t>
            </a:r>
            <a:r>
              <a:rPr lang="en-US" altLang="ko-KR" sz="2800" dirty="0"/>
              <a:t> shading is more accurate. </a:t>
            </a:r>
          </a:p>
          <a:p>
            <a:pPr lvl="1" eaLnBrk="1" hangingPunct="1"/>
            <a:r>
              <a:rPr lang="en-US" altLang="ko-KR" sz="2300" dirty="0"/>
              <a:t>Can be implemented using Fragment </a:t>
            </a:r>
            <a:r>
              <a:rPr lang="en-US" altLang="ko-KR" sz="2300" dirty="0" err="1"/>
              <a:t>shader</a:t>
            </a:r>
            <a:r>
              <a:rPr lang="en-US" altLang="ko-KR" sz="2300" dirty="0"/>
              <a:t> </a:t>
            </a:r>
            <a:br>
              <a:rPr lang="en-US" altLang="ko-KR" sz="2300" dirty="0"/>
            </a:br>
            <a:endParaRPr lang="en-US" altLang="ko-KR" sz="2300" dirty="0"/>
          </a:p>
        </p:txBody>
      </p:sp>
      <p:pic>
        <p:nvPicPr>
          <p:cNvPr id="24580" name="Picture 4" descr="gpi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075" y="3581400"/>
            <a:ext cx="4897438" cy="283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737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4B97DA34-1848-44D0-A731-589E525CCDB3}" type="slidenum">
              <a:rPr lang="es-ES" altLang="ko-KR" sz="1000">
                <a:latin typeface="Arial" charset="0"/>
              </a:rPr>
              <a:pPr lvl="1"/>
              <a:t>13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28600"/>
            <a:ext cx="6858000" cy="1066800"/>
          </a:xfrm>
        </p:spPr>
        <p:txBody>
          <a:bodyPr/>
          <a:lstStyle/>
          <a:p>
            <a:r>
              <a:rPr lang="en-US" altLang="ko-KR"/>
              <a:t>Gouraud and Phong Shading</a:t>
            </a:r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00200"/>
            <a:ext cx="8458200" cy="4724400"/>
          </a:xfrm>
        </p:spPr>
        <p:txBody>
          <a:bodyPr/>
          <a:lstStyle/>
          <a:p>
            <a:r>
              <a:rPr lang="en-US" altLang="ko-KR" sz="2700" dirty="0" err="1">
                <a:solidFill>
                  <a:srgbClr val="FF0000"/>
                </a:solidFill>
              </a:rPr>
              <a:t>Gouraud</a:t>
            </a:r>
            <a:r>
              <a:rPr lang="en-US" altLang="ko-KR" sz="2700" dirty="0">
                <a:solidFill>
                  <a:srgbClr val="FF0000"/>
                </a:solidFill>
              </a:rPr>
              <a:t> Shading</a:t>
            </a:r>
          </a:p>
          <a:p>
            <a:pPr lvl="1"/>
            <a:r>
              <a:rPr lang="en-US" altLang="ko-KR" dirty="0"/>
              <a:t>Find average normal at each vertex (vertex </a:t>
            </a:r>
            <a:r>
              <a:rPr lang="en-US" altLang="ko-KR" dirty="0" err="1"/>
              <a:t>normals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b="1" u="sng" dirty="0"/>
              <a:t>Apply </a:t>
            </a:r>
            <a:r>
              <a:rPr lang="en-US" altLang="ko-KR" b="1" u="sng" dirty="0" err="1"/>
              <a:t>Phong</a:t>
            </a:r>
            <a:r>
              <a:rPr lang="en-US" altLang="ko-KR" b="1" u="sng" dirty="0"/>
              <a:t> model at each vertex</a:t>
            </a:r>
          </a:p>
          <a:p>
            <a:pPr lvl="1"/>
            <a:r>
              <a:rPr lang="en-US" altLang="ko-KR" dirty="0"/>
              <a:t>Interpolate vertex shades across each polygon</a:t>
            </a:r>
          </a:p>
          <a:p>
            <a:endParaRPr lang="en-US" altLang="ko-KR" sz="2700" dirty="0"/>
          </a:p>
          <a:p>
            <a:r>
              <a:rPr lang="en-US" altLang="ko-KR" sz="2700" dirty="0" err="1">
                <a:solidFill>
                  <a:srgbClr val="FF0000"/>
                </a:solidFill>
              </a:rPr>
              <a:t>Phong</a:t>
            </a:r>
            <a:r>
              <a:rPr lang="en-US" altLang="ko-KR" sz="2700" dirty="0">
                <a:solidFill>
                  <a:srgbClr val="FF0000"/>
                </a:solidFill>
              </a:rPr>
              <a:t> shading</a:t>
            </a:r>
          </a:p>
          <a:p>
            <a:pPr lvl="1"/>
            <a:r>
              <a:rPr lang="en-US" altLang="ko-KR" dirty="0"/>
              <a:t>Find vertex </a:t>
            </a:r>
            <a:r>
              <a:rPr lang="en-US" altLang="ko-KR" dirty="0" err="1"/>
              <a:t>normals</a:t>
            </a:r>
            <a:endParaRPr lang="en-US" altLang="ko-KR" dirty="0"/>
          </a:p>
          <a:p>
            <a:pPr lvl="1"/>
            <a:r>
              <a:rPr lang="en-US" altLang="ko-KR" dirty="0"/>
              <a:t>Interpolate vertex </a:t>
            </a:r>
            <a:r>
              <a:rPr lang="en-US" altLang="ko-KR" dirty="0" err="1"/>
              <a:t>normals</a:t>
            </a:r>
            <a:r>
              <a:rPr lang="en-US" altLang="ko-KR" dirty="0"/>
              <a:t> across edges</a:t>
            </a:r>
          </a:p>
          <a:p>
            <a:pPr lvl="1"/>
            <a:r>
              <a:rPr lang="en-US" altLang="ko-KR" dirty="0"/>
              <a:t>Interpolate edge </a:t>
            </a:r>
            <a:r>
              <a:rPr lang="en-US" altLang="ko-KR" dirty="0" err="1"/>
              <a:t>normals</a:t>
            </a:r>
            <a:r>
              <a:rPr lang="en-US" altLang="ko-KR" dirty="0"/>
              <a:t> across polygon</a:t>
            </a:r>
          </a:p>
          <a:p>
            <a:pPr lvl="1"/>
            <a:r>
              <a:rPr lang="en-US" altLang="ko-KR" dirty="0"/>
              <a:t>Apply </a:t>
            </a:r>
            <a:r>
              <a:rPr lang="en-US" altLang="ko-KR" b="1" u="sng" dirty="0" err="1"/>
              <a:t>Phong</a:t>
            </a:r>
            <a:r>
              <a:rPr lang="en-US" altLang="ko-KR" b="1" u="sng" dirty="0"/>
              <a:t> model at each fragment</a:t>
            </a:r>
          </a:p>
        </p:txBody>
      </p:sp>
    </p:spTree>
    <p:extLst>
      <p:ext uri="{BB962C8B-B14F-4D97-AF65-F5344CB8AC3E}">
        <p14:creationId xmlns:p14="http://schemas.microsoft.com/office/powerpoint/2010/main" val="2593365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CBD32C65-082B-4BAA-B396-C5DA712D0CD4}" type="slidenum">
              <a:rPr lang="es-ES" altLang="ko-KR" sz="1000">
                <a:latin typeface="Arial" charset="0"/>
              </a:rPr>
              <a:pPr lvl="1"/>
              <a:t>14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3482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Comparison</a:t>
            </a:r>
          </a:p>
        </p:txBody>
      </p:sp>
      <p:sp>
        <p:nvSpPr>
          <p:cNvPr id="3482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700" dirty="0"/>
              <a:t>If the polygon mesh approximates surfaces with a high curvatures, </a:t>
            </a:r>
            <a:r>
              <a:rPr lang="en-US" altLang="ko-KR" sz="2700" dirty="0" err="1"/>
              <a:t>Phong</a:t>
            </a:r>
            <a:r>
              <a:rPr lang="en-US" altLang="ko-KR" sz="2700" dirty="0"/>
              <a:t> shading may look smooth while </a:t>
            </a:r>
            <a:r>
              <a:rPr lang="en-US" altLang="ko-KR" sz="2700" dirty="0" err="1"/>
              <a:t>Gouraud</a:t>
            </a:r>
            <a:r>
              <a:rPr lang="en-US" altLang="ko-KR" sz="2700" dirty="0"/>
              <a:t> shading may show edges</a:t>
            </a:r>
          </a:p>
          <a:p>
            <a:endParaRPr lang="en-US" altLang="ko-KR" sz="2700" dirty="0"/>
          </a:p>
          <a:p>
            <a:r>
              <a:rPr lang="en-US" altLang="ko-KR" sz="2700" dirty="0" err="1"/>
              <a:t>Phong</a:t>
            </a:r>
            <a:r>
              <a:rPr lang="en-US" altLang="ko-KR" sz="2700" dirty="0"/>
              <a:t> shading requires much more work than </a:t>
            </a:r>
            <a:r>
              <a:rPr lang="en-US" altLang="ko-KR" sz="2700" dirty="0" err="1"/>
              <a:t>Gouraud</a:t>
            </a:r>
            <a:r>
              <a:rPr lang="en-US" altLang="ko-KR" sz="2700" dirty="0"/>
              <a:t> shading</a:t>
            </a:r>
          </a:p>
          <a:p>
            <a:pPr lvl="1"/>
            <a:r>
              <a:rPr lang="en-US" altLang="ko-KR" dirty="0"/>
              <a:t>Until recently not available in real time systems</a:t>
            </a:r>
          </a:p>
          <a:p>
            <a:pPr lvl="1"/>
            <a:r>
              <a:rPr lang="en-US" altLang="ko-KR" dirty="0"/>
              <a:t>Now can be done using fragment </a:t>
            </a:r>
            <a:r>
              <a:rPr lang="en-US" altLang="ko-KR" dirty="0" err="1"/>
              <a:t>shaders</a:t>
            </a:r>
            <a:endParaRPr lang="en-US" altLang="ko-KR" dirty="0"/>
          </a:p>
          <a:p>
            <a:endParaRPr lang="en-US" altLang="ko-KR" sz="2700" dirty="0"/>
          </a:p>
          <a:p>
            <a:r>
              <a:rPr lang="en-US" altLang="ko-KR" sz="2700" dirty="0"/>
              <a:t>Both need data structures to represent meshes so we can obtain vertex </a:t>
            </a:r>
            <a:r>
              <a:rPr lang="en-US" altLang="ko-KR" sz="2700" dirty="0" err="1"/>
              <a:t>normals</a:t>
            </a:r>
            <a:endParaRPr lang="en-US" altLang="ko-KR" sz="270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61699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Simple Non-Photorealistic Rendering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15</a:t>
            </a:fld>
            <a:endParaRPr lang="es-ES" altLang="ko-KR"/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" y="1828800"/>
            <a:ext cx="3639312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724400" y="1981200"/>
            <a:ext cx="40200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Observation: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Only Two Colors for diffuse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One Color for Highlights</a:t>
            </a:r>
          </a:p>
          <a:p>
            <a:endParaRPr lang="en-US" altLang="ko-KR" dirty="0"/>
          </a:p>
          <a:p>
            <a:r>
              <a:rPr lang="en-US" altLang="ko-KR" dirty="0"/>
              <a:t>At Silhouette: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Black line</a:t>
            </a:r>
          </a:p>
        </p:txBody>
      </p:sp>
    </p:spTree>
    <p:extLst>
      <p:ext uri="{BB962C8B-B14F-4D97-AF65-F5344CB8AC3E}">
        <p14:creationId xmlns:p14="http://schemas.microsoft.com/office/powerpoint/2010/main" val="3143585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2895600"/>
            <a:ext cx="7772400" cy="1143000"/>
          </a:xfrm>
        </p:spPr>
        <p:txBody>
          <a:bodyPr/>
          <a:lstStyle/>
          <a:p>
            <a:r>
              <a:rPr lang="en-US" altLang="ko-KR" dirty="0"/>
              <a:t>Chapter 7. </a:t>
            </a:r>
            <a:br>
              <a:rPr lang="en-US" altLang="ko-KR" dirty="0"/>
            </a:br>
            <a:r>
              <a:rPr lang="en-US" altLang="ko-KR" dirty="0"/>
              <a:t>Discrete Techniques:</a:t>
            </a:r>
            <a:br>
              <a:rPr lang="en-US" altLang="ko-KR" dirty="0"/>
            </a:br>
            <a:r>
              <a:rPr lang="en-US" altLang="ko-KR" dirty="0"/>
              <a:t>Texture Mapping</a:t>
            </a:r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489F3115-37A9-48FB-81D8-CBC77457148B}" type="slidenum">
              <a:rPr lang="es-ES" altLang="ko-KR" sz="1000">
                <a:latin typeface="Arial" charset="0"/>
              </a:rPr>
              <a:pPr lvl="1"/>
              <a:t>16</a:t>
            </a:fld>
            <a:endParaRPr lang="es-ES" altLang="ko-KR" sz="100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818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Mapping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295400"/>
            <a:ext cx="6019800" cy="4724400"/>
          </a:xfrm>
        </p:spPr>
        <p:txBody>
          <a:bodyPr/>
          <a:lstStyle/>
          <a:p>
            <a:r>
              <a:rPr lang="en-US" altLang="ko-KR" sz="2800" dirty="0"/>
              <a:t>A way of adding surface details</a:t>
            </a:r>
          </a:p>
          <a:p>
            <a:endParaRPr lang="en-US" altLang="ko-KR" sz="2800" dirty="0"/>
          </a:p>
          <a:p>
            <a:r>
              <a:rPr lang="en-US" altLang="ko-KR" sz="2800" dirty="0"/>
              <a:t>Two ways can achieve the goal:</a:t>
            </a:r>
          </a:p>
          <a:p>
            <a:pPr lvl="1"/>
            <a:r>
              <a:rPr lang="en-US" altLang="ko-KR" sz="2400" dirty="0"/>
              <a:t>Model the surface with more polygons</a:t>
            </a:r>
          </a:p>
          <a:p>
            <a:pPr lvl="2"/>
            <a:r>
              <a:rPr lang="en-US" altLang="ko-KR" sz="1800" dirty="0"/>
              <a:t>Slows down rendering speed</a:t>
            </a:r>
          </a:p>
          <a:p>
            <a:pPr lvl="2"/>
            <a:r>
              <a:rPr lang="en-US" altLang="ko-KR" sz="1800" dirty="0"/>
              <a:t>Hard to model fine features</a:t>
            </a:r>
          </a:p>
          <a:p>
            <a:pPr lvl="1"/>
            <a:r>
              <a:rPr lang="en-US" altLang="ko-KR" sz="2400" dirty="0"/>
              <a:t>Map a texture to the surface</a:t>
            </a:r>
          </a:p>
          <a:p>
            <a:pPr lvl="2"/>
            <a:r>
              <a:rPr lang="en-US" altLang="ko-KR" sz="1800" dirty="0"/>
              <a:t>This lecture</a:t>
            </a:r>
          </a:p>
          <a:p>
            <a:pPr lvl="2"/>
            <a:r>
              <a:rPr lang="en-US" altLang="ko-KR" sz="1800" dirty="0"/>
              <a:t>Image complexity does not affect complexity of processing</a:t>
            </a:r>
          </a:p>
          <a:p>
            <a:endParaRPr lang="en-US" altLang="ko-KR" sz="2800" dirty="0"/>
          </a:p>
          <a:p>
            <a:r>
              <a:rPr lang="en-US" altLang="ko-KR" sz="2800" dirty="0"/>
              <a:t>Efficiently supported in hardware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17</a:t>
            </a:fld>
            <a:endParaRPr lang="es-ES" altLang="ko-KR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762000"/>
            <a:ext cx="233769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3429000"/>
            <a:ext cx="2376445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48918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Trompe </a:t>
            </a:r>
            <a:r>
              <a:rPr lang="en-US" altLang="ko-KR" b="0" dirty="0" err="1"/>
              <a:t>L’Oeil</a:t>
            </a:r>
            <a:r>
              <a:rPr lang="en-US" altLang="ko-KR" b="0" dirty="0"/>
              <a:t> (“Deceive the Eye”)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0" y="1295400"/>
            <a:ext cx="4114800" cy="4724400"/>
          </a:xfrm>
        </p:spPr>
        <p:txBody>
          <a:bodyPr/>
          <a:lstStyle/>
          <a:p>
            <a:r>
              <a:rPr lang="en-US" altLang="ko-KR" sz="2800" dirty="0"/>
              <a:t>Windows and columns in the dome are painted, not a real 3D object</a:t>
            </a:r>
          </a:p>
          <a:p>
            <a:endParaRPr lang="en-US" altLang="ko-KR" sz="2000" dirty="0"/>
          </a:p>
          <a:p>
            <a:r>
              <a:rPr lang="en-US" altLang="ko-KR" sz="2800" dirty="0"/>
              <a:t>Similar idea with texture mapping:</a:t>
            </a:r>
          </a:p>
          <a:p>
            <a:endParaRPr lang="en-US" altLang="ko-KR" sz="2000" dirty="0"/>
          </a:p>
          <a:p>
            <a:r>
              <a:rPr lang="en-US" altLang="ko-KR" sz="2800" dirty="0">
                <a:solidFill>
                  <a:srgbClr val="FF0000"/>
                </a:solidFill>
              </a:rPr>
              <a:t>Rather than modeling the intricate 3D geometry, replace it with an image !</a:t>
            </a:r>
            <a:endParaRPr lang="ko-KR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18</a:t>
            </a:fld>
            <a:endParaRPr lang="es-ES" altLang="ko-KR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39240"/>
            <a:ext cx="3657600" cy="3584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1840" y="5405735"/>
            <a:ext cx="392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Jesuit Church, Vienna, Austria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3030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Map textures to surfaces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19</a:t>
            </a:fld>
            <a:endParaRPr lang="es-E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5715000" y="4292769"/>
            <a:ext cx="3200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Image mapped to a </a:t>
            </a:r>
            <a:br>
              <a:rPr lang="en-US" altLang="ko-KR" dirty="0"/>
            </a:br>
            <a:r>
              <a:rPr lang="en-US" altLang="ko-KR" dirty="0"/>
              <a:t>3D polygon:</a:t>
            </a:r>
          </a:p>
          <a:p>
            <a:r>
              <a:rPr lang="en-US" altLang="ko-KR" dirty="0"/>
              <a:t>The polygon can have arbitrary size, Shape, and 3D position.</a:t>
            </a:r>
            <a:endParaRPr lang="ko-KR" altLang="en-US" dirty="0"/>
          </a:p>
        </p:txBody>
      </p:sp>
      <p:pic>
        <p:nvPicPr>
          <p:cNvPr id="64515" name="Picture 3" descr="D:\sejo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80" y="2057400"/>
            <a:ext cx="2369819" cy="249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D:\sejo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767840"/>
            <a:ext cx="2895600" cy="20574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71600" y="4800600"/>
            <a:ext cx="1388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An image</a:t>
            </a:r>
            <a:endParaRPr lang="ko-KR" altLang="en-US" dirty="0"/>
          </a:p>
        </p:txBody>
      </p:sp>
      <p:sp>
        <p:nvSpPr>
          <p:cNvPr id="7" name="자유형 6"/>
          <p:cNvSpPr/>
          <p:nvPr/>
        </p:nvSpPr>
        <p:spPr bwMode="auto">
          <a:xfrm>
            <a:off x="3520440" y="2042875"/>
            <a:ext cx="2346960" cy="1294685"/>
          </a:xfrm>
          <a:custGeom>
            <a:avLst/>
            <a:gdLst>
              <a:gd name="connsiteX0" fmla="*/ 0 w 2346960"/>
              <a:gd name="connsiteY0" fmla="*/ 1294685 h 1294685"/>
              <a:gd name="connsiteX1" fmla="*/ 914400 w 2346960"/>
              <a:gd name="connsiteY1" fmla="*/ 136445 h 1294685"/>
              <a:gd name="connsiteX2" fmla="*/ 2346960 w 2346960"/>
              <a:gd name="connsiteY2" fmla="*/ 67865 h 1294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6960" h="1294685">
                <a:moveTo>
                  <a:pt x="0" y="1294685"/>
                </a:moveTo>
                <a:cubicBezTo>
                  <a:pt x="261620" y="817800"/>
                  <a:pt x="523240" y="340915"/>
                  <a:pt x="914400" y="136445"/>
                </a:cubicBezTo>
                <a:cubicBezTo>
                  <a:pt x="1305560" y="-68025"/>
                  <a:pt x="1826260" y="-80"/>
                  <a:pt x="2346960" y="67865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3800" y="1595735"/>
            <a:ext cx="17245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Texture map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6688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Shading Implementation </a:t>
            </a:r>
            <a:br>
              <a:rPr lang="en-US" altLang="ko-KR" dirty="0"/>
            </a:br>
            <a:r>
              <a:rPr lang="en-US" altLang="ko-KR" dirty="0"/>
              <a:t>with GLSL</a:t>
            </a:r>
            <a:endParaRPr lang="ko-KR" altLang="en-US" dirty="0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2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2477769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texture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1000" y="1371600"/>
            <a:ext cx="7772400" cy="4724400"/>
          </a:xfrm>
        </p:spPr>
        <p:txBody>
          <a:bodyPr/>
          <a:lstStyle/>
          <a:p>
            <a:r>
              <a:rPr lang="en-US" altLang="ko-KR" sz="2400" dirty="0"/>
              <a:t>Texture is a bitmap image</a:t>
            </a:r>
          </a:p>
          <a:p>
            <a:pPr lvl="1"/>
            <a:r>
              <a:rPr lang="en-US" altLang="ko-KR" sz="2000" dirty="0"/>
              <a:t>Can use an image library to load image into memory</a:t>
            </a:r>
          </a:p>
          <a:p>
            <a:pPr lvl="1"/>
            <a:r>
              <a:rPr lang="en-US" altLang="ko-KR" sz="2000" dirty="0"/>
              <a:t>Or can create images yourself within the program</a:t>
            </a:r>
          </a:p>
          <a:p>
            <a:endParaRPr lang="en-US" altLang="ko-KR" sz="1100" dirty="0"/>
          </a:p>
          <a:p>
            <a:r>
              <a:rPr lang="en-US" altLang="ko-KR" sz="2400" dirty="0"/>
              <a:t>2D array:</a:t>
            </a:r>
            <a:br>
              <a:rPr lang="en-US" altLang="ko-KR" sz="2400" dirty="0"/>
            </a:br>
            <a:r>
              <a:rPr lang="en-US" altLang="ko-KR" sz="2400" dirty="0">
                <a:solidFill>
                  <a:srgbClr val="0000CC"/>
                </a:solidFill>
              </a:rPr>
              <a:t>unsigned char texture[height][width][4]</a:t>
            </a:r>
          </a:p>
          <a:p>
            <a:endParaRPr lang="en-US" altLang="ko-KR" sz="1200" dirty="0"/>
          </a:p>
          <a:p>
            <a:r>
              <a:rPr lang="en-US" altLang="ko-KR" sz="2400" dirty="0"/>
              <a:t>Or unrolled into 1D array:</a:t>
            </a:r>
            <a:br>
              <a:rPr lang="en-US" altLang="ko-KR" sz="2400" dirty="0"/>
            </a:br>
            <a:r>
              <a:rPr lang="en-US" altLang="ko-KR" sz="2400" dirty="0">
                <a:solidFill>
                  <a:srgbClr val="0000CC"/>
                </a:solidFill>
              </a:rPr>
              <a:t>unsigned char texture[4*height*width]</a:t>
            </a:r>
          </a:p>
          <a:p>
            <a:endParaRPr lang="en-US" altLang="ko-KR" sz="1200" dirty="0"/>
          </a:p>
          <a:p>
            <a:r>
              <a:rPr lang="en-US" altLang="ko-KR" sz="2400" dirty="0"/>
              <a:t>Pixels of the texture are called </a:t>
            </a:r>
            <a:r>
              <a:rPr lang="en-US" altLang="ko-KR" sz="2400" b="1" i="1" dirty="0" err="1">
                <a:solidFill>
                  <a:srgbClr val="FF0000"/>
                </a:solidFill>
              </a:rPr>
              <a:t>texels</a:t>
            </a:r>
            <a:endParaRPr lang="en-US" altLang="ko-KR" sz="2400" b="1" i="1" dirty="0">
              <a:solidFill>
                <a:srgbClr val="FF0000"/>
              </a:solidFill>
            </a:endParaRPr>
          </a:p>
          <a:p>
            <a:endParaRPr lang="en-US" altLang="ko-KR" sz="1600" dirty="0"/>
          </a:p>
          <a:p>
            <a:r>
              <a:rPr lang="en-US" altLang="ko-KR" sz="2400" dirty="0"/>
              <a:t>Texel coordinates (</a:t>
            </a:r>
            <a:r>
              <a:rPr lang="en-US" altLang="ko-KR" sz="2400" dirty="0" err="1"/>
              <a:t>s,t</a:t>
            </a:r>
            <a:r>
              <a:rPr lang="en-US" altLang="ko-KR" sz="2400" dirty="0"/>
              <a:t>) scaled to [0,1] range</a:t>
            </a:r>
            <a:br>
              <a:rPr lang="en-US" altLang="ko-KR" sz="2400" dirty="0"/>
            </a:br>
            <a:r>
              <a:rPr lang="en-US" altLang="ko-KR" sz="2400" dirty="0"/>
              <a:t>or also called (</a:t>
            </a:r>
            <a:r>
              <a:rPr lang="en-US" altLang="ko-KR" sz="2400" dirty="0" err="1"/>
              <a:t>u,v</a:t>
            </a:r>
            <a:r>
              <a:rPr lang="en-US" altLang="ko-KR" sz="2400" dirty="0"/>
              <a:t>) coordinate</a:t>
            </a:r>
          </a:p>
          <a:p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20</a:t>
            </a:fld>
            <a:endParaRPr lang="es-ES" altLang="ko-KR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1430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3276600"/>
            <a:ext cx="19050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0628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map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21</a:t>
            </a:fld>
            <a:endParaRPr lang="es-ES" altLang="ko-KR"/>
          </a:p>
        </p:txBody>
      </p:sp>
      <p:pic>
        <p:nvPicPr>
          <p:cNvPr id="5" name="Picture 3" descr="D:\sejo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124200"/>
            <a:ext cx="2369819" cy="249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sejong.jpg"/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767840"/>
            <a:ext cx="2895600" cy="20574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직선 연결선 9"/>
          <p:cNvCxnSpPr/>
          <p:nvPr/>
        </p:nvCxnSpPr>
        <p:spPr bwMode="auto">
          <a:xfrm flipV="1">
            <a:off x="1676400" y="1600200"/>
            <a:ext cx="4343400" cy="15240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1" name="직선 연결선 10"/>
          <p:cNvCxnSpPr/>
          <p:nvPr/>
        </p:nvCxnSpPr>
        <p:spPr bwMode="auto">
          <a:xfrm flipV="1">
            <a:off x="4046219" y="1981200"/>
            <a:ext cx="4183381" cy="114300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" name="직선 연결선 12"/>
          <p:cNvCxnSpPr/>
          <p:nvPr/>
        </p:nvCxnSpPr>
        <p:spPr bwMode="auto">
          <a:xfrm flipV="1">
            <a:off x="4046219" y="3505201"/>
            <a:ext cx="1897381" cy="99059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5" name="직선 연결선 14"/>
          <p:cNvCxnSpPr/>
          <p:nvPr/>
        </p:nvCxnSpPr>
        <p:spPr bwMode="auto">
          <a:xfrm flipV="1">
            <a:off x="4023359" y="4191000"/>
            <a:ext cx="4053841" cy="142774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7" name="직선 연결선 16"/>
          <p:cNvCxnSpPr/>
          <p:nvPr/>
        </p:nvCxnSpPr>
        <p:spPr bwMode="auto">
          <a:xfrm flipV="1">
            <a:off x="1691639" y="4495800"/>
            <a:ext cx="2354580" cy="11229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직선 연결선 21"/>
          <p:cNvCxnSpPr/>
          <p:nvPr/>
        </p:nvCxnSpPr>
        <p:spPr bwMode="auto">
          <a:xfrm flipV="1">
            <a:off x="1691639" y="5618747"/>
            <a:ext cx="3108961" cy="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3" name="직선 연결선 22"/>
          <p:cNvCxnSpPr/>
          <p:nvPr/>
        </p:nvCxnSpPr>
        <p:spPr bwMode="auto">
          <a:xfrm flipV="1">
            <a:off x="1691639" y="2644139"/>
            <a:ext cx="0" cy="297460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4572046" y="5611127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CC"/>
                </a:solidFill>
              </a:rPr>
              <a:t>s (u)</a:t>
            </a:r>
            <a:endParaRPr lang="ko-KR" altLang="en-US" dirty="0">
              <a:solidFill>
                <a:srgbClr val="0000CC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08857" y="241330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CC"/>
                </a:solidFill>
              </a:rPr>
              <a:t>t (v)</a:t>
            </a:r>
            <a:endParaRPr lang="ko-KR" altLang="en-US" dirty="0">
              <a:solidFill>
                <a:srgbClr val="0000CC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92307" y="5967749"/>
            <a:ext cx="1945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Texture image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221562" y="4826441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3d polygon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38200" y="28764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(0,1)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41693" y="27240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(1,1)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37445" y="561025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(0,0)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05200" y="556260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(1,0)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66546" y="362518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(0,0)</a:t>
            </a:r>
            <a:endParaRPr lang="ko-KR" altLang="en-US" sz="2000" b="1" dirty="0">
              <a:solidFill>
                <a:srgbClr val="FF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00146" y="429574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(1,0)</a:t>
            </a:r>
            <a:endParaRPr lang="ko-KR" altLang="en-US" sz="2000" b="1" dirty="0">
              <a:solidFill>
                <a:srgbClr val="FF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73225" y="12000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(0,1)</a:t>
            </a:r>
            <a:endParaRPr lang="ko-KR" altLang="en-US" sz="2000" b="1" dirty="0">
              <a:solidFill>
                <a:srgbClr val="FF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814478" y="140014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(1,1)</a:t>
            </a:r>
            <a:endParaRPr lang="ko-KR" altLang="en-US" sz="2000" b="1" dirty="0">
              <a:solidFill>
                <a:srgbClr val="FF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377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map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22</a:t>
            </a:fld>
            <a:endParaRPr lang="es-ES" altLang="ko-KR"/>
          </a:p>
        </p:txBody>
      </p:sp>
      <p:pic>
        <p:nvPicPr>
          <p:cNvPr id="5" name="Picture 3" descr="D:\sejo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3124200"/>
            <a:ext cx="2369819" cy="249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D:\sejo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767840"/>
            <a:ext cx="2895600" cy="2057400"/>
          </a:xfrm>
          <a:prstGeom prst="rect">
            <a:avLst/>
          </a:prstGeom>
          <a:noFill/>
          <a:ln w="38100">
            <a:solidFill>
              <a:schemeClr val="tx1"/>
            </a:solidFill>
          </a:ln>
          <a:scene3d>
            <a:camera prst="perspectiveContrastingLeftFacing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/>
          <p:cNvCxnSpPr/>
          <p:nvPr/>
        </p:nvCxnSpPr>
        <p:spPr bwMode="auto">
          <a:xfrm flipV="1">
            <a:off x="1691639" y="5618747"/>
            <a:ext cx="3108961" cy="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23" name="직선 연결선 22"/>
          <p:cNvCxnSpPr/>
          <p:nvPr/>
        </p:nvCxnSpPr>
        <p:spPr bwMode="auto">
          <a:xfrm flipV="1">
            <a:off x="1691639" y="2644139"/>
            <a:ext cx="0" cy="297460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4572046" y="5611127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CC"/>
                </a:solidFill>
              </a:rPr>
              <a:t>s (u)</a:t>
            </a:r>
            <a:endParaRPr lang="ko-KR" altLang="en-US" dirty="0">
              <a:solidFill>
                <a:srgbClr val="0000CC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08857" y="2413305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CC"/>
                </a:solidFill>
              </a:rPr>
              <a:t>t (v)</a:t>
            </a:r>
            <a:endParaRPr lang="ko-KR" altLang="en-US" dirty="0">
              <a:solidFill>
                <a:srgbClr val="0000CC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92307" y="5967749"/>
            <a:ext cx="1945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Texture image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221562" y="4826441"/>
            <a:ext cx="1577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3d polygon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838200" y="28764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(0,1)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541693" y="27240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(1,1)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37445" y="561025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(0,0)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505200" y="556260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(1,0)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466546" y="362518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(0,0)</a:t>
            </a:r>
            <a:endParaRPr lang="ko-KR" altLang="en-US" sz="2000" b="1" dirty="0">
              <a:solidFill>
                <a:srgbClr val="FF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600146" y="429574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(1,0)</a:t>
            </a:r>
            <a:endParaRPr lang="ko-KR" altLang="en-US" sz="2000" b="1" dirty="0">
              <a:solidFill>
                <a:srgbClr val="FF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573225" y="12000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(0,1)</a:t>
            </a:r>
            <a:endParaRPr lang="ko-KR" altLang="en-US" sz="2000" b="1" dirty="0">
              <a:solidFill>
                <a:srgbClr val="FF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814478" y="140014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(1,1)</a:t>
            </a:r>
            <a:endParaRPr lang="ko-KR" altLang="en-US" sz="2000" b="1" dirty="0">
              <a:solidFill>
                <a:srgbClr val="FF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133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0" dirty="0"/>
              <a:t>The “</a:t>
            </a:r>
            <a:r>
              <a:rPr lang="en-US" altLang="ko-KR" b="0" dirty="0" err="1"/>
              <a:t>st</a:t>
            </a:r>
            <a:r>
              <a:rPr lang="en-US" altLang="ko-KR" b="0" dirty="0"/>
              <a:t>” coordinate system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23</a:t>
            </a:fld>
            <a:endParaRPr lang="es-ES" altLang="ko-KR"/>
          </a:p>
        </p:txBody>
      </p:sp>
      <p:pic>
        <p:nvPicPr>
          <p:cNvPr id="5" name="Picture 3" descr="D:\sejo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6343" y="2613552"/>
            <a:ext cx="2369819" cy="249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 bwMode="auto">
          <a:xfrm flipV="1">
            <a:off x="2511582" y="5108099"/>
            <a:ext cx="3108961" cy="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7" name="직선 연결선 6"/>
          <p:cNvCxnSpPr/>
          <p:nvPr/>
        </p:nvCxnSpPr>
        <p:spPr bwMode="auto">
          <a:xfrm flipV="1">
            <a:off x="2511582" y="2133491"/>
            <a:ext cx="0" cy="297460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8" name="TextBox 7"/>
          <p:cNvSpPr txBox="1"/>
          <p:nvPr/>
        </p:nvSpPr>
        <p:spPr>
          <a:xfrm>
            <a:off x="5391989" y="5100479"/>
            <a:ext cx="740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CC"/>
                </a:solidFill>
              </a:rPr>
              <a:t>s (u)</a:t>
            </a:r>
            <a:endParaRPr lang="ko-KR" altLang="en-US" dirty="0">
              <a:solidFill>
                <a:srgbClr val="0000CC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828800" y="1902657"/>
            <a:ext cx="705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00CC"/>
                </a:solidFill>
              </a:rPr>
              <a:t>t (v)</a:t>
            </a:r>
            <a:endParaRPr lang="ko-KR" altLang="en-US" dirty="0">
              <a:solidFill>
                <a:srgbClr val="0000CC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80248" y="4929021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4042" y="5162034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7" name="직선 연결선 16"/>
          <p:cNvCxnSpPr/>
          <p:nvPr/>
        </p:nvCxnSpPr>
        <p:spPr bwMode="auto">
          <a:xfrm>
            <a:off x="2418802" y="2613552"/>
            <a:ext cx="184517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2095488" y="2410758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9" name="직선 연결선 18"/>
          <p:cNvCxnSpPr/>
          <p:nvPr/>
        </p:nvCxnSpPr>
        <p:spPr bwMode="auto">
          <a:xfrm flipV="1">
            <a:off x="4866162" y="5001558"/>
            <a:ext cx="0" cy="2286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00CC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696885" y="516249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117657" y="2103009"/>
            <a:ext cx="23711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Note: also called </a:t>
            </a:r>
            <a:br>
              <a:rPr lang="en-US" altLang="ko-KR" dirty="0"/>
            </a:br>
            <a:r>
              <a:rPr lang="en-US" altLang="ko-KR" dirty="0"/>
              <a:t>          “</a:t>
            </a:r>
            <a:r>
              <a:rPr lang="en-US" altLang="ko-KR" dirty="0" err="1"/>
              <a:t>uv</a:t>
            </a:r>
            <a:r>
              <a:rPr lang="en-US" altLang="ko-KR" dirty="0"/>
              <a:t>” space</a:t>
            </a:r>
            <a:endParaRPr lang="ko-KR" altLang="en-US" dirty="0"/>
          </a:p>
        </p:txBody>
      </p:sp>
      <p:sp>
        <p:nvSpPr>
          <p:cNvPr id="25" name="타원 24"/>
          <p:cNvSpPr/>
          <p:nvPr/>
        </p:nvSpPr>
        <p:spPr bwMode="auto">
          <a:xfrm>
            <a:off x="4114800" y="3200400"/>
            <a:ext cx="152400" cy="1524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33800" y="280029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s,t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6538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mapping: key slide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24</a:t>
            </a:fld>
            <a:endParaRPr lang="es-ES" altLang="ko-KR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64"/>
          <a:stretch/>
        </p:blipFill>
        <p:spPr bwMode="auto">
          <a:xfrm>
            <a:off x="3980688" y="1295400"/>
            <a:ext cx="4677537" cy="489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8229600" y="5928360"/>
            <a:ext cx="381000" cy="24552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3992880" y="5480304"/>
            <a:ext cx="1124712" cy="702726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3986784" y="2438400"/>
            <a:ext cx="2045208" cy="4572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1" name="직사각형 10"/>
          <p:cNvSpPr/>
          <p:nvPr/>
        </p:nvSpPr>
        <p:spPr bwMode="auto">
          <a:xfrm>
            <a:off x="4118610" y="3657600"/>
            <a:ext cx="848868" cy="8382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2" name="직사각형 11"/>
          <p:cNvSpPr/>
          <p:nvPr/>
        </p:nvSpPr>
        <p:spPr bwMode="auto">
          <a:xfrm>
            <a:off x="7239000" y="4999563"/>
            <a:ext cx="1066800" cy="8382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7591425" y="2081784"/>
            <a:ext cx="1066800" cy="838200"/>
          </a:xfrm>
          <a:prstGeom prst="rect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5" name="자유형 14"/>
          <p:cNvSpPr/>
          <p:nvPr/>
        </p:nvSpPr>
        <p:spPr bwMode="auto">
          <a:xfrm>
            <a:off x="5010912" y="2103120"/>
            <a:ext cx="2621280" cy="2407920"/>
          </a:xfrm>
          <a:custGeom>
            <a:avLst/>
            <a:gdLst>
              <a:gd name="connsiteX0" fmla="*/ 2328672 w 2621280"/>
              <a:gd name="connsiteY0" fmla="*/ 0 h 2407920"/>
              <a:gd name="connsiteX1" fmla="*/ 0 w 2621280"/>
              <a:gd name="connsiteY1" fmla="*/ 1505712 h 2407920"/>
              <a:gd name="connsiteX2" fmla="*/ 2621280 w 2621280"/>
              <a:gd name="connsiteY2" fmla="*/ 2407920 h 2407920"/>
              <a:gd name="connsiteX3" fmla="*/ 2328672 w 2621280"/>
              <a:gd name="connsiteY3" fmla="*/ 0 h 240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1280" h="2407920">
                <a:moveTo>
                  <a:pt x="2328672" y="0"/>
                </a:moveTo>
                <a:lnTo>
                  <a:pt x="0" y="1505712"/>
                </a:lnTo>
                <a:lnTo>
                  <a:pt x="2621280" y="2407920"/>
                </a:lnTo>
                <a:lnTo>
                  <a:pt x="2328672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70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mapping: key slide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25</a:t>
            </a:fld>
            <a:endParaRPr lang="es-ES" altLang="ko-KR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95400"/>
            <a:ext cx="8201025" cy="4893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 bwMode="auto">
          <a:xfrm>
            <a:off x="8229600" y="5928360"/>
            <a:ext cx="381000" cy="245526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6" name="자유형 5"/>
          <p:cNvSpPr/>
          <p:nvPr/>
        </p:nvSpPr>
        <p:spPr bwMode="auto">
          <a:xfrm>
            <a:off x="5010912" y="2103120"/>
            <a:ext cx="2621280" cy="2407920"/>
          </a:xfrm>
          <a:custGeom>
            <a:avLst/>
            <a:gdLst>
              <a:gd name="connsiteX0" fmla="*/ 2328672 w 2621280"/>
              <a:gd name="connsiteY0" fmla="*/ 0 h 2407920"/>
              <a:gd name="connsiteX1" fmla="*/ 0 w 2621280"/>
              <a:gd name="connsiteY1" fmla="*/ 1505712 h 2407920"/>
              <a:gd name="connsiteX2" fmla="*/ 2621280 w 2621280"/>
              <a:gd name="connsiteY2" fmla="*/ 2407920 h 2407920"/>
              <a:gd name="connsiteX3" fmla="*/ 2328672 w 2621280"/>
              <a:gd name="connsiteY3" fmla="*/ 0 h 2407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1280" h="2407920">
                <a:moveTo>
                  <a:pt x="2328672" y="0"/>
                </a:moveTo>
                <a:lnTo>
                  <a:pt x="0" y="1505712"/>
                </a:lnTo>
                <a:lnTo>
                  <a:pt x="2621280" y="2407920"/>
                </a:lnTo>
                <a:lnTo>
                  <a:pt x="2328672" y="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69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What if texture coordinates </a:t>
            </a:r>
            <a:br>
              <a:rPr lang="en-US" altLang="ko-KR" dirty="0"/>
            </a:br>
            <a:r>
              <a:rPr lang="en-US" altLang="ko-KR" dirty="0"/>
              <a:t>are outside of [0,1]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26</a:t>
            </a:fld>
            <a:endParaRPr lang="es-ES" altLang="ko-KR"/>
          </a:p>
        </p:txBody>
      </p:sp>
      <p:sp>
        <p:nvSpPr>
          <p:cNvPr id="10" name="TextBox 9"/>
          <p:cNvSpPr txBox="1"/>
          <p:nvPr/>
        </p:nvSpPr>
        <p:spPr>
          <a:xfrm>
            <a:off x="560606" y="602016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14400" y="625317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57046" y="624840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5846" y="4371945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48646" y="6172200"/>
            <a:ext cx="344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s</a:t>
            </a:r>
            <a:endParaRPr lang="ko-KR" altLang="en-US" sz="3200" dirty="0"/>
          </a:p>
        </p:txBody>
      </p:sp>
      <p:sp>
        <p:nvSpPr>
          <p:cNvPr id="15" name="TextBox 14"/>
          <p:cNvSpPr txBox="1"/>
          <p:nvPr/>
        </p:nvSpPr>
        <p:spPr>
          <a:xfrm>
            <a:off x="502966" y="1828800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t</a:t>
            </a:r>
            <a:endParaRPr lang="ko-KR" altLang="en-US" sz="3200" dirty="0"/>
          </a:p>
        </p:txBody>
      </p:sp>
      <p:pic>
        <p:nvPicPr>
          <p:cNvPr id="67588" name="Picture 4" descr="http://fc06.deviantart.net/fs31/f/2008/227/7/8/Seamless_Brick_Wall_Texture_by_cfrevoir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495800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/>
          <p:cNvCxnSpPr/>
          <p:nvPr/>
        </p:nvCxnSpPr>
        <p:spPr bwMode="auto">
          <a:xfrm flipV="1">
            <a:off x="990600" y="6172200"/>
            <a:ext cx="7162800" cy="762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8" name="직선 연결선 7"/>
          <p:cNvCxnSpPr/>
          <p:nvPr/>
        </p:nvCxnSpPr>
        <p:spPr bwMode="auto">
          <a:xfrm flipV="1">
            <a:off x="990600" y="1905000"/>
            <a:ext cx="0" cy="434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7" name="타원 16"/>
          <p:cNvSpPr/>
          <p:nvPr/>
        </p:nvSpPr>
        <p:spPr bwMode="auto">
          <a:xfrm>
            <a:off x="3962400" y="4798665"/>
            <a:ext cx="152400" cy="1524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581400" y="439855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s,t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7724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990600" y="2735580"/>
            <a:ext cx="5257800" cy="3512820"/>
            <a:chOff x="990600" y="2735580"/>
            <a:chExt cx="5257800" cy="3512820"/>
          </a:xfrm>
        </p:grpSpPr>
        <p:pic>
          <p:nvPicPr>
            <p:cNvPr id="11" name="Picture 4" descr="http://fc06.deviantart.net/fs31/f/2008/227/7/8/Seamless_Brick_Wall_Texture_by_cfrevoir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4495800"/>
              <a:ext cx="17526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http://fc06.deviantart.net/fs31/f/2008/227/7/8/Seamless_Brick_Wall_Texture_by_cfrevoir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3943" y="4495800"/>
              <a:ext cx="17526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http://fc06.deviantart.net/fs31/f/2008/227/7/8/Seamless_Brick_Wall_Texture_by_cfrevoir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86543" y="4488180"/>
              <a:ext cx="17526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4" descr="http://fc06.deviantart.net/fs31/f/2008/227/7/8/Seamless_Brick_Wall_Texture_by_cfrevoir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9857" y="2743200"/>
              <a:ext cx="17526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http://fc06.deviantart.net/fs31/f/2008/227/7/8/Seamless_Brick_Wall_Texture_by_cfrevoir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3200" y="2743200"/>
              <a:ext cx="17526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http://fc06.deviantart.net/fs31/f/2008/227/7/8/Seamless_Brick_Wall_Texture_by_cfrevoir.jp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5800" y="2735580"/>
              <a:ext cx="1752600" cy="1752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Solution 1: Repeat texture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27</a:t>
            </a:fld>
            <a:endParaRPr lang="es-E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560606" y="602016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625317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7046" y="624840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5846" y="4371945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48646" y="6172200"/>
            <a:ext cx="344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s</a:t>
            </a:r>
            <a:endParaRPr lang="ko-KR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02966" y="1828800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t</a:t>
            </a:r>
            <a:endParaRPr lang="ko-KR" altLang="en-US" sz="3200" dirty="0"/>
          </a:p>
        </p:txBody>
      </p:sp>
      <p:cxnSp>
        <p:nvCxnSpPr>
          <p:cNvPr id="12" name="직선 연결선 11"/>
          <p:cNvCxnSpPr/>
          <p:nvPr/>
        </p:nvCxnSpPr>
        <p:spPr bwMode="auto">
          <a:xfrm flipV="1">
            <a:off x="990600" y="6172200"/>
            <a:ext cx="7162800" cy="762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" name="직선 연결선 12"/>
          <p:cNvCxnSpPr/>
          <p:nvPr/>
        </p:nvCxnSpPr>
        <p:spPr bwMode="auto">
          <a:xfrm flipV="1">
            <a:off x="990600" y="1905000"/>
            <a:ext cx="0" cy="434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4" name="타원 13"/>
          <p:cNvSpPr/>
          <p:nvPr/>
        </p:nvSpPr>
        <p:spPr bwMode="auto">
          <a:xfrm>
            <a:off x="3962400" y="4798665"/>
            <a:ext cx="152400" cy="1524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1400" y="439855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s,t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4011" y="1143000"/>
            <a:ext cx="8582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glTexParameteri</a:t>
            </a:r>
            <a:r>
              <a:rPr lang="en-US" altLang="ko-KR" sz="2000" dirty="0"/>
              <a:t>(GL_TEXTURE_2D, GL_TEXTURE_WRAP_S, </a:t>
            </a:r>
            <a:r>
              <a:rPr lang="en-US" altLang="ko-KR" sz="2000" dirty="0">
                <a:solidFill>
                  <a:srgbClr val="FF0000"/>
                </a:solidFill>
              </a:rPr>
              <a:t>GL_REPEAT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 err="1"/>
              <a:t>glTexParameteri</a:t>
            </a:r>
            <a:r>
              <a:rPr lang="en-US" altLang="ko-KR" sz="2000" dirty="0"/>
              <a:t>(GL_TEXTURE_2D, GL_TEXTURE_WRAP_T, </a:t>
            </a:r>
            <a:r>
              <a:rPr lang="en-US" altLang="ko-KR" sz="2000" dirty="0">
                <a:solidFill>
                  <a:srgbClr val="FF0000"/>
                </a:solidFill>
              </a:rPr>
              <a:t>GL_REPEAT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379053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http://fc06.deviantart.net/fs31/f/2008/227/7/8/Seamless_Brick_Wall_Texture_by_cfrevoir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495800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Solution 2: Clamp to [0,1]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28</a:t>
            </a:fld>
            <a:endParaRPr lang="es-E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560606" y="602016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6253173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57046" y="6248400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5846" y="4371945"/>
            <a:ext cx="338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48646" y="6172200"/>
            <a:ext cx="344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s</a:t>
            </a:r>
            <a:endParaRPr lang="ko-KR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502966" y="1828800"/>
            <a:ext cx="2984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t</a:t>
            </a:r>
            <a:endParaRPr lang="ko-KR" altLang="en-US" sz="3200" dirty="0"/>
          </a:p>
        </p:txBody>
      </p:sp>
      <p:cxnSp>
        <p:nvCxnSpPr>
          <p:cNvPr id="12" name="직선 연결선 11"/>
          <p:cNvCxnSpPr/>
          <p:nvPr/>
        </p:nvCxnSpPr>
        <p:spPr bwMode="auto">
          <a:xfrm flipV="1">
            <a:off x="990600" y="6172200"/>
            <a:ext cx="7162800" cy="762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" name="직선 연결선 12"/>
          <p:cNvCxnSpPr/>
          <p:nvPr/>
        </p:nvCxnSpPr>
        <p:spPr bwMode="auto">
          <a:xfrm flipV="1">
            <a:off x="990600" y="1905000"/>
            <a:ext cx="0" cy="4343400"/>
          </a:xfrm>
          <a:prstGeom prst="line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14" name="타원 13"/>
          <p:cNvSpPr/>
          <p:nvPr/>
        </p:nvSpPr>
        <p:spPr bwMode="auto">
          <a:xfrm>
            <a:off x="3962400" y="4798665"/>
            <a:ext cx="152400" cy="1524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1400" y="439855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s,t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ko-KR" altLang="en-US" sz="2000" b="1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44011" y="1143000"/>
            <a:ext cx="85829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/>
              <a:t>glTexParameteri</a:t>
            </a:r>
            <a:r>
              <a:rPr lang="en-US" altLang="ko-KR" sz="2000" dirty="0"/>
              <a:t>(GL_TEXTURE_2D, GL_TEXTURE_WRAP_S, </a:t>
            </a:r>
            <a:r>
              <a:rPr lang="en-US" altLang="ko-KR" sz="2000" dirty="0">
                <a:solidFill>
                  <a:srgbClr val="FF0000"/>
                </a:solidFill>
              </a:rPr>
              <a:t>GL_CLAMP</a:t>
            </a:r>
            <a:r>
              <a:rPr lang="en-US" altLang="ko-KR" sz="2000" dirty="0"/>
              <a:t>)</a:t>
            </a:r>
          </a:p>
          <a:p>
            <a:r>
              <a:rPr lang="en-US" altLang="ko-KR" sz="2000" dirty="0" err="1"/>
              <a:t>glTexParameteri</a:t>
            </a:r>
            <a:r>
              <a:rPr lang="en-US" altLang="ko-KR" sz="2000" dirty="0"/>
              <a:t>(GL_TEXTURE_2D, GL_TEXTURE_WRAP_T, </a:t>
            </a:r>
            <a:r>
              <a:rPr lang="en-US" altLang="ko-KR" sz="2000" dirty="0">
                <a:solidFill>
                  <a:srgbClr val="FF0000"/>
                </a:solidFill>
              </a:rPr>
              <a:t>GL_CLAMP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sp>
        <p:nvSpPr>
          <p:cNvPr id="25" name="타원 24"/>
          <p:cNvSpPr/>
          <p:nvPr/>
        </p:nvSpPr>
        <p:spPr bwMode="auto">
          <a:xfrm>
            <a:off x="2667000" y="4800600"/>
            <a:ext cx="152400" cy="152400"/>
          </a:xfrm>
          <a:prstGeom prst="ellipse">
            <a:avLst/>
          </a:prstGeom>
          <a:solidFill>
            <a:srgbClr val="FF0000"/>
          </a:solidFill>
          <a:ln w="1270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cxnSp>
        <p:nvCxnSpPr>
          <p:cNvPr id="28" name="직선 연결선 27"/>
          <p:cNvCxnSpPr/>
          <p:nvPr/>
        </p:nvCxnSpPr>
        <p:spPr bwMode="auto">
          <a:xfrm flipH="1" flipV="1">
            <a:off x="2819400" y="4874865"/>
            <a:ext cx="1143000" cy="193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31" name="직선 화살표 연결선 30"/>
          <p:cNvCxnSpPr/>
          <p:nvPr/>
        </p:nvCxnSpPr>
        <p:spPr bwMode="auto">
          <a:xfrm flipH="1">
            <a:off x="2819400" y="2743200"/>
            <a:ext cx="1524000" cy="202885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arrow"/>
          </a:ln>
          <a:effectLst/>
        </p:spPr>
      </p:cxnSp>
      <p:sp>
        <p:nvSpPr>
          <p:cNvPr id="32" name="TextBox 31"/>
          <p:cNvSpPr txBox="1"/>
          <p:nvPr/>
        </p:nvSpPr>
        <p:spPr>
          <a:xfrm>
            <a:off x="4343400" y="2451407"/>
            <a:ext cx="1893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Use this color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3866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F9293D85-FC4F-4A49-82E6-27AD87D600DF}" type="slidenum">
              <a:rPr lang="es-ES" altLang="ko-KR" sz="1000">
                <a:latin typeface="Arial" charset="0"/>
              </a:rPr>
              <a:pPr lvl="1"/>
              <a:t>29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2458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0"/>
            <a:ext cx="6553200" cy="1066800"/>
          </a:xfrm>
        </p:spPr>
        <p:txBody>
          <a:bodyPr/>
          <a:lstStyle/>
          <a:p>
            <a:r>
              <a:rPr lang="en-US" altLang="ko-KR" dirty="0"/>
              <a:t>Where does mapping take place?</a:t>
            </a:r>
          </a:p>
        </p:txBody>
      </p:sp>
      <p:sp>
        <p:nvSpPr>
          <p:cNvPr id="2458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2700" dirty="0"/>
              <a:t>Mapping techniques are implemented at the end of the rendering pipeline</a:t>
            </a:r>
          </a:p>
        </p:txBody>
      </p:sp>
      <p:pic>
        <p:nvPicPr>
          <p:cNvPr id="24582" name="Picture 8" descr="AN08F2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581400"/>
            <a:ext cx="7466013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7137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5BB6DF37-E410-4D91-8F56-ABD07F01DFE5}" type="slidenum">
              <a:rPr lang="es-ES" altLang="ko-KR" sz="1000">
                <a:latin typeface="Arial" charset="0"/>
              </a:rPr>
              <a:pPr lvl="1"/>
              <a:t>3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1741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Review: OpenGL shading</a:t>
            </a:r>
          </a:p>
        </p:txBody>
      </p:sp>
      <p:sp>
        <p:nvSpPr>
          <p:cNvPr id="1741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90550" indent="-590550"/>
            <a:r>
              <a:rPr lang="en-US" altLang="ko-KR" dirty="0"/>
              <a:t>Need </a:t>
            </a:r>
          </a:p>
          <a:p>
            <a:pPr marL="971550" lvl="1" indent="-590550"/>
            <a:r>
              <a:rPr lang="en-US" altLang="ko-KR" dirty="0" err="1"/>
              <a:t>Normals</a:t>
            </a:r>
            <a:endParaRPr lang="en-US" altLang="ko-KR" dirty="0"/>
          </a:p>
          <a:p>
            <a:pPr marL="971550" lvl="1" indent="-590550"/>
            <a:r>
              <a:rPr lang="en-US" altLang="ko-KR" dirty="0"/>
              <a:t>material properties</a:t>
            </a:r>
          </a:p>
          <a:p>
            <a:pPr marL="971550" lvl="1" indent="-590550"/>
            <a:r>
              <a:rPr lang="en-US" altLang="ko-KR" dirty="0"/>
              <a:t>Lights</a:t>
            </a:r>
          </a:p>
          <a:p>
            <a:pPr marL="590550" indent="-590550">
              <a:buFontTx/>
              <a:buChar char="­"/>
            </a:pPr>
            <a:r>
              <a:rPr lang="en-US" altLang="ko-KR" dirty="0"/>
              <a:t>State-based shading functions have been deprecated (</a:t>
            </a:r>
            <a:r>
              <a:rPr lang="en-US" altLang="ko-KR" dirty="0" err="1"/>
              <a:t>glNormal</a:t>
            </a:r>
            <a:r>
              <a:rPr lang="en-US" altLang="ko-KR" dirty="0"/>
              <a:t>, </a:t>
            </a:r>
            <a:r>
              <a:rPr lang="en-US" altLang="ko-KR" dirty="0" err="1"/>
              <a:t>glMaterial</a:t>
            </a:r>
            <a:r>
              <a:rPr lang="en-US" altLang="ko-KR" dirty="0"/>
              <a:t>, </a:t>
            </a:r>
            <a:r>
              <a:rPr lang="en-US" altLang="ko-KR" dirty="0" err="1"/>
              <a:t>glLight</a:t>
            </a:r>
            <a:r>
              <a:rPr lang="en-US" altLang="ko-KR" dirty="0"/>
              <a:t>)</a:t>
            </a:r>
          </a:p>
          <a:p>
            <a:pPr marL="590550" indent="-590550">
              <a:buFontTx/>
              <a:buChar char="­"/>
            </a:pPr>
            <a:r>
              <a:rPr lang="en-US" altLang="ko-KR" dirty="0"/>
              <a:t>send attributes or uniforms to </a:t>
            </a:r>
            <a:r>
              <a:rPr lang="en-US" altLang="ko-KR" dirty="0" err="1"/>
              <a:t>shaders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613951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E559EAEE-8369-4F8F-A448-29AFDDED9A00}" type="slidenum">
              <a:rPr lang="es-ES" altLang="ko-KR" sz="1000">
                <a:latin typeface="Arial" charset="0"/>
              </a:rPr>
              <a:pPr lvl="1"/>
              <a:t>30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2560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How to compute the map?</a:t>
            </a: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Is it simple?</a:t>
            </a:r>
          </a:p>
        </p:txBody>
      </p:sp>
      <p:pic>
        <p:nvPicPr>
          <p:cNvPr id="25606" name="Picture 5" descr="AN07F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505200"/>
            <a:ext cx="4267200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7" name="Line 6"/>
          <p:cNvSpPr>
            <a:spLocks noChangeShapeType="1"/>
          </p:cNvSpPr>
          <p:nvPr/>
        </p:nvSpPr>
        <p:spPr bwMode="auto">
          <a:xfrm>
            <a:off x="3429000" y="3733800"/>
            <a:ext cx="457200" cy="2286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ko-KR" altLang="en-US"/>
          </a:p>
        </p:txBody>
      </p:sp>
      <p:sp>
        <p:nvSpPr>
          <p:cNvPr id="25608" name="Text Box 7"/>
          <p:cNvSpPr txBox="1">
            <a:spLocks noChangeArrowheads="1"/>
          </p:cNvSpPr>
          <p:nvPr/>
        </p:nvSpPr>
        <p:spPr bwMode="auto">
          <a:xfrm>
            <a:off x="1676400" y="4800600"/>
            <a:ext cx="14906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>
                <a:latin typeface="Arial" charset="0"/>
              </a:rPr>
              <a:t>2D image</a:t>
            </a:r>
          </a:p>
        </p:txBody>
      </p:sp>
      <p:sp>
        <p:nvSpPr>
          <p:cNvPr id="25609" name="Text Box 8"/>
          <p:cNvSpPr txBox="1">
            <a:spLocks noChangeArrowheads="1"/>
          </p:cNvSpPr>
          <p:nvPr/>
        </p:nvSpPr>
        <p:spPr bwMode="auto">
          <a:xfrm>
            <a:off x="4810125" y="5754688"/>
            <a:ext cx="16589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>
                <a:latin typeface="Arial" charset="0"/>
              </a:rPr>
              <a:t>3D surface</a:t>
            </a:r>
          </a:p>
        </p:txBody>
      </p:sp>
    </p:spTree>
    <p:extLst>
      <p:ext uri="{BB962C8B-B14F-4D97-AF65-F5344CB8AC3E}">
        <p14:creationId xmlns:p14="http://schemas.microsoft.com/office/powerpoint/2010/main" val="973898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C6C8592D-4059-4505-B659-F5F15E320A72}" type="slidenum">
              <a:rPr lang="es-ES" altLang="ko-KR" sz="1000">
                <a:latin typeface="Arial" charset="0"/>
              </a:rPr>
              <a:pPr lvl="1"/>
              <a:t>31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2867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Mapping Functions</a:t>
            </a:r>
          </a:p>
        </p:txBody>
      </p:sp>
      <p:sp>
        <p:nvSpPr>
          <p:cNvPr id="2867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dirty="0"/>
              <a:t>Basic problem is how to find the maps</a:t>
            </a:r>
          </a:p>
          <a:p>
            <a:pPr>
              <a:lnSpc>
                <a:spcPct val="90000"/>
              </a:lnSpc>
            </a:pPr>
            <a:r>
              <a:rPr lang="en-US" altLang="ko-KR" dirty="0"/>
              <a:t>Consider mapping from texture coordinates to a point a surface </a:t>
            </a:r>
          </a:p>
          <a:p>
            <a:pPr>
              <a:lnSpc>
                <a:spcPct val="90000"/>
              </a:lnSpc>
            </a:pPr>
            <a:r>
              <a:rPr lang="en-US" altLang="ko-KR" dirty="0"/>
              <a:t>Appear to need three functions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ko-KR" dirty="0">
                <a:latin typeface="Times New Roman" charset="0"/>
              </a:rPr>
              <a:t>x  = x(</a:t>
            </a:r>
            <a:r>
              <a:rPr lang="en-US" altLang="ko-KR" dirty="0" err="1">
                <a:latin typeface="Times New Roman" charset="0"/>
              </a:rPr>
              <a:t>s,t</a:t>
            </a:r>
            <a:r>
              <a:rPr lang="en-US" altLang="ko-KR" dirty="0">
                <a:latin typeface="Times New Roman" charset="0"/>
              </a:rPr>
              <a:t>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ko-KR" dirty="0">
                <a:latin typeface="Times New Roman" charset="0"/>
              </a:rPr>
              <a:t>y = y(</a:t>
            </a:r>
            <a:r>
              <a:rPr lang="en-US" altLang="ko-KR" dirty="0" err="1">
                <a:latin typeface="Times New Roman" charset="0"/>
              </a:rPr>
              <a:t>s,t</a:t>
            </a:r>
            <a:r>
              <a:rPr lang="en-US" altLang="ko-KR" dirty="0">
                <a:latin typeface="Times New Roman" charset="0"/>
              </a:rPr>
              <a:t>)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altLang="ko-KR" dirty="0">
                <a:latin typeface="Times New Roman" charset="0"/>
              </a:rPr>
              <a:t>z = z(</a:t>
            </a:r>
            <a:r>
              <a:rPr lang="en-US" altLang="ko-KR" dirty="0" err="1">
                <a:latin typeface="Times New Roman" charset="0"/>
              </a:rPr>
              <a:t>s,t</a:t>
            </a:r>
            <a:r>
              <a:rPr lang="en-US" altLang="ko-KR" dirty="0">
                <a:latin typeface="Times New Roman" charset="0"/>
              </a:rPr>
              <a:t>)</a:t>
            </a:r>
          </a:p>
          <a:p>
            <a:pPr>
              <a:lnSpc>
                <a:spcPct val="90000"/>
              </a:lnSpc>
            </a:pPr>
            <a:endParaRPr lang="en-US" altLang="ko-KR" dirty="0">
              <a:latin typeface="Times New Roman" charset="0"/>
            </a:endParaRPr>
          </a:p>
          <a:p>
            <a:pPr>
              <a:lnSpc>
                <a:spcPct val="90000"/>
              </a:lnSpc>
            </a:pPr>
            <a:endParaRPr lang="en-US" altLang="ko-KR" dirty="0">
              <a:latin typeface="Times New Roman" charset="0"/>
            </a:endParaRPr>
          </a:p>
          <a:p>
            <a:pPr>
              <a:lnSpc>
                <a:spcPct val="90000"/>
              </a:lnSpc>
            </a:pPr>
            <a:r>
              <a:rPr lang="en-US" altLang="ko-KR" dirty="0">
                <a:solidFill>
                  <a:srgbClr val="FF0000"/>
                </a:solidFill>
                <a:latin typeface="Times New Roman" charset="0"/>
              </a:rPr>
              <a:t>But we really want to go the other way</a:t>
            </a:r>
          </a:p>
        </p:txBody>
      </p:sp>
      <p:pic>
        <p:nvPicPr>
          <p:cNvPr id="28678" name="Picture 4" descr="AN07F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657600"/>
            <a:ext cx="4267200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9" name="Line 5"/>
          <p:cNvSpPr>
            <a:spLocks noChangeShapeType="1"/>
          </p:cNvSpPr>
          <p:nvPr/>
        </p:nvSpPr>
        <p:spPr bwMode="auto">
          <a:xfrm>
            <a:off x="4419600" y="3810000"/>
            <a:ext cx="2057400" cy="5334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ko-KR" altLang="en-US"/>
          </a:p>
        </p:txBody>
      </p:sp>
      <p:sp>
        <p:nvSpPr>
          <p:cNvPr id="28680" name="Line 7"/>
          <p:cNvSpPr>
            <a:spLocks noChangeShapeType="1"/>
          </p:cNvSpPr>
          <p:nvPr/>
        </p:nvSpPr>
        <p:spPr bwMode="auto">
          <a:xfrm flipV="1">
            <a:off x="3962400" y="3657600"/>
            <a:ext cx="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ko-KR" altLang="en-US"/>
          </a:p>
        </p:txBody>
      </p:sp>
      <p:sp>
        <p:nvSpPr>
          <p:cNvPr id="28681" name="Line 8"/>
          <p:cNvSpPr>
            <a:spLocks noChangeShapeType="1"/>
          </p:cNvSpPr>
          <p:nvPr/>
        </p:nvSpPr>
        <p:spPr bwMode="auto">
          <a:xfrm>
            <a:off x="3962400" y="4572000"/>
            <a:ext cx="1066800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ko-KR" altLang="en-US"/>
          </a:p>
        </p:txBody>
      </p:sp>
      <p:sp>
        <p:nvSpPr>
          <p:cNvPr id="28682" name="Text Box 9"/>
          <p:cNvSpPr txBox="1">
            <a:spLocks noChangeArrowheads="1"/>
          </p:cNvSpPr>
          <p:nvPr/>
        </p:nvSpPr>
        <p:spPr bwMode="auto">
          <a:xfrm>
            <a:off x="4268788" y="4460875"/>
            <a:ext cx="303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/>
              <a:t>s</a:t>
            </a:r>
          </a:p>
        </p:txBody>
      </p:sp>
      <p:sp>
        <p:nvSpPr>
          <p:cNvPr id="28683" name="Text Box 10"/>
          <p:cNvSpPr txBox="1">
            <a:spLocks noChangeArrowheads="1"/>
          </p:cNvSpPr>
          <p:nvPr/>
        </p:nvSpPr>
        <p:spPr bwMode="auto">
          <a:xfrm>
            <a:off x="3676650" y="3775075"/>
            <a:ext cx="2682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/>
              <a:t>t</a:t>
            </a:r>
          </a:p>
        </p:txBody>
      </p:sp>
      <p:sp>
        <p:nvSpPr>
          <p:cNvPr id="28684" name="Line 11"/>
          <p:cNvSpPr>
            <a:spLocks noChangeShapeType="1"/>
          </p:cNvSpPr>
          <p:nvPr/>
        </p:nvSpPr>
        <p:spPr bwMode="auto">
          <a:xfrm flipH="1">
            <a:off x="6629400" y="3505200"/>
            <a:ext cx="533400" cy="7620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ko-KR" altLang="en-US"/>
          </a:p>
        </p:txBody>
      </p:sp>
      <p:sp>
        <p:nvSpPr>
          <p:cNvPr id="28685" name="Text Box 12"/>
          <p:cNvSpPr txBox="1">
            <a:spLocks noChangeArrowheads="1"/>
          </p:cNvSpPr>
          <p:nvPr/>
        </p:nvSpPr>
        <p:spPr bwMode="auto">
          <a:xfrm>
            <a:off x="6781800" y="3048000"/>
            <a:ext cx="97948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/>
              <a:t>(x,y,z)</a:t>
            </a:r>
          </a:p>
        </p:txBody>
      </p:sp>
      <p:sp>
        <p:nvSpPr>
          <p:cNvPr id="28686" name="Oval 13"/>
          <p:cNvSpPr>
            <a:spLocks noChangeArrowheads="1"/>
          </p:cNvSpPr>
          <p:nvPr/>
        </p:nvSpPr>
        <p:spPr bwMode="auto">
          <a:xfrm>
            <a:off x="4343400" y="38100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ko-KR" altLang="ko-KR"/>
          </a:p>
        </p:txBody>
      </p:sp>
      <p:sp>
        <p:nvSpPr>
          <p:cNvPr id="28687" name="Oval 14"/>
          <p:cNvSpPr>
            <a:spLocks noChangeArrowheads="1"/>
          </p:cNvSpPr>
          <p:nvPr/>
        </p:nvSpPr>
        <p:spPr bwMode="auto">
          <a:xfrm>
            <a:off x="6553200" y="4343400"/>
            <a:ext cx="76200" cy="76200"/>
          </a:xfrm>
          <a:prstGeom prst="ellipse">
            <a:avLst/>
          </a:prstGeom>
          <a:solidFill>
            <a:schemeClr val="tx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ko-KR" altLang="ko-KR"/>
          </a:p>
        </p:txBody>
      </p:sp>
    </p:spTree>
    <p:extLst>
      <p:ext uri="{BB962C8B-B14F-4D97-AF65-F5344CB8AC3E}">
        <p14:creationId xmlns:p14="http://schemas.microsoft.com/office/powerpoint/2010/main" val="36037630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79701DCD-EF69-435C-9D5E-0B551D42DE09}" type="slidenum">
              <a:rPr lang="es-ES" altLang="ko-KR" sz="1000">
                <a:latin typeface="Arial" charset="0"/>
              </a:rPr>
              <a:pPr lvl="1"/>
              <a:t>32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297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Backward Mapping</a:t>
            </a:r>
          </a:p>
        </p:txBody>
      </p:sp>
      <p:sp>
        <p:nvSpPr>
          <p:cNvPr id="297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371600"/>
            <a:ext cx="7772400" cy="4724400"/>
          </a:xfrm>
        </p:spPr>
        <p:txBody>
          <a:bodyPr/>
          <a:lstStyle/>
          <a:p>
            <a:r>
              <a:rPr lang="en-US" altLang="ko-KR" sz="2700" dirty="0"/>
              <a:t>We really want to go backwards</a:t>
            </a:r>
          </a:p>
          <a:p>
            <a:pPr lvl="1"/>
            <a:r>
              <a:rPr lang="en-US" altLang="ko-KR" dirty="0"/>
              <a:t>Given a pixel, we want to know to which point on an object it corresponds</a:t>
            </a:r>
          </a:p>
          <a:p>
            <a:pPr lvl="1"/>
            <a:r>
              <a:rPr lang="en-US" altLang="ko-KR" dirty="0"/>
              <a:t>Given a point on an object, we want to know to which point in the texture it corresponds</a:t>
            </a:r>
          </a:p>
          <a:p>
            <a:r>
              <a:rPr lang="en-US" altLang="ko-KR" sz="2700" dirty="0"/>
              <a:t>Need a map of the form </a:t>
            </a:r>
          </a:p>
          <a:p>
            <a:pPr lvl="2"/>
            <a:r>
              <a:rPr lang="en-US" altLang="ko-KR" sz="3600" dirty="0">
                <a:latin typeface="Times New Roman" charset="0"/>
              </a:rPr>
              <a:t>s = s(</a:t>
            </a:r>
            <a:r>
              <a:rPr lang="en-US" altLang="ko-KR" sz="3600" dirty="0" err="1">
                <a:latin typeface="Times New Roman" charset="0"/>
              </a:rPr>
              <a:t>x,y,z</a:t>
            </a:r>
            <a:r>
              <a:rPr lang="en-US" altLang="ko-KR" sz="3600" dirty="0">
                <a:latin typeface="Times New Roman" charset="0"/>
              </a:rPr>
              <a:t>)</a:t>
            </a:r>
          </a:p>
          <a:p>
            <a:pPr lvl="2"/>
            <a:r>
              <a:rPr lang="en-US" altLang="ko-KR" sz="3600" dirty="0">
                <a:latin typeface="Times New Roman" charset="0"/>
              </a:rPr>
              <a:t>t = t(</a:t>
            </a:r>
            <a:r>
              <a:rPr lang="en-US" altLang="ko-KR" sz="3600" dirty="0" err="1">
                <a:latin typeface="Times New Roman" charset="0"/>
              </a:rPr>
              <a:t>x,y,z</a:t>
            </a:r>
            <a:r>
              <a:rPr lang="en-US" altLang="ko-KR" sz="3600" dirty="0">
                <a:latin typeface="Times New Roman" charset="0"/>
              </a:rPr>
              <a:t>)</a:t>
            </a:r>
          </a:p>
          <a:p>
            <a:r>
              <a:rPr lang="en-US" altLang="ko-KR" sz="2700" dirty="0"/>
              <a:t>Such functions are difficult to find in general</a:t>
            </a:r>
            <a:r>
              <a:rPr lang="en-US" altLang="ko-KR" dirty="0"/>
              <a:t> </a:t>
            </a:r>
          </a:p>
          <a:p>
            <a:pPr marL="762000" lvl="2" indent="0">
              <a:buNone/>
            </a:pPr>
            <a:endParaRPr lang="en-US" altLang="ko-KR" sz="24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074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6A720399-3B8C-4A5B-9DC3-E0C36A2D36E8}" type="slidenum">
              <a:rPr lang="es-ES" altLang="ko-KR" sz="1000">
                <a:latin typeface="Arial" charset="0"/>
              </a:rPr>
              <a:pPr lvl="1"/>
              <a:t>33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Two-part mapping</a:t>
            </a:r>
          </a:p>
        </p:txBody>
      </p:sp>
      <p:sp>
        <p:nvSpPr>
          <p:cNvPr id="3072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One solution to the mapping problem is to first map the texture to a simple intermediate surface</a:t>
            </a:r>
          </a:p>
          <a:p>
            <a:r>
              <a:rPr lang="en-US" altLang="ko-KR" dirty="0"/>
              <a:t>Example: map to cylinder</a:t>
            </a:r>
          </a:p>
        </p:txBody>
      </p:sp>
      <p:pic>
        <p:nvPicPr>
          <p:cNvPr id="30726" name="Picture 5" descr="AN07F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810000"/>
            <a:ext cx="3235325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22475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682FB9B1-CAA9-40CA-88EF-3CA70F70B969}" type="slidenum">
              <a:rPr lang="es-ES" altLang="ko-KR" sz="1000">
                <a:latin typeface="Arial" charset="0"/>
              </a:rPr>
              <a:pPr lvl="1"/>
              <a:t>34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Cylindrical Mapping</a:t>
            </a:r>
          </a:p>
        </p:txBody>
      </p:sp>
      <p:pic>
        <p:nvPicPr>
          <p:cNvPr id="10" name="Picture 2" descr="http://www.syvum.com/iosundry/teasers/cylind1b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26" r="456"/>
          <a:stretch/>
        </p:blipFill>
        <p:spPr bwMode="auto">
          <a:xfrm>
            <a:off x="7525646" y="1690687"/>
            <a:ext cx="118872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5"/>
              <p:cNvSpPr/>
              <p:nvPr/>
            </p:nvSpPr>
            <p:spPr>
              <a:xfrm>
                <a:off x="8628680" y="2232838"/>
                <a:ext cx="3629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𝑣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8680" y="2232838"/>
                <a:ext cx="362920" cy="369332"/>
              </a:xfrm>
              <a:prstGeom prst="rect">
                <a:avLst/>
              </a:prstGeom>
              <a:blipFill rotWithShape="1"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9"/>
              <p:cNvSpPr/>
              <p:nvPr/>
            </p:nvSpPr>
            <p:spPr>
              <a:xfrm>
                <a:off x="7982889" y="2950130"/>
                <a:ext cx="3700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𝑢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3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2889" y="2950130"/>
                <a:ext cx="370037" cy="369332"/>
              </a:xfrm>
              <a:prstGeom prst="rect">
                <a:avLst/>
              </a:prstGeom>
              <a:blipFill rotWithShape="1">
                <a:blip r:embed="rId4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2" descr="http://www.syvum.com/iosundry/teasers/cylind1b.g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r="80801"/>
          <a:stretch/>
        </p:blipFill>
        <p:spPr bwMode="auto">
          <a:xfrm>
            <a:off x="6883702" y="1676400"/>
            <a:ext cx="586741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val 16"/>
          <p:cNvSpPr/>
          <p:nvPr/>
        </p:nvSpPr>
        <p:spPr>
          <a:xfrm>
            <a:off x="2223943" y="5052107"/>
            <a:ext cx="1018520" cy="1015317"/>
          </a:xfrm>
          <a:prstGeom prst="ellipse">
            <a:avLst/>
          </a:prstGeom>
          <a:noFill/>
          <a:ln w="9525">
            <a:solidFill>
              <a:srgbClr val="92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8"/>
          <p:cNvSpPr/>
          <p:nvPr/>
        </p:nvSpPr>
        <p:spPr>
          <a:xfrm>
            <a:off x="3076268" y="5572124"/>
            <a:ext cx="423831" cy="510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7"/>
          <p:cNvSpPr/>
          <p:nvPr/>
        </p:nvSpPr>
        <p:spPr>
          <a:xfrm>
            <a:off x="6262543" y="5577263"/>
            <a:ext cx="697972" cy="823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Oval 6"/>
          <p:cNvSpPr/>
          <p:nvPr/>
        </p:nvSpPr>
        <p:spPr>
          <a:xfrm>
            <a:off x="5535255" y="5829299"/>
            <a:ext cx="106680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7"/>
          <p:cNvSpPr/>
          <p:nvPr/>
        </p:nvSpPr>
        <p:spPr>
          <a:xfrm>
            <a:off x="5535255" y="5114924"/>
            <a:ext cx="1066800" cy="8001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5"/>
          <p:cNvSpPr/>
          <p:nvPr/>
        </p:nvSpPr>
        <p:spPr>
          <a:xfrm>
            <a:off x="5535255" y="5029199"/>
            <a:ext cx="1066800" cy="1714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9"/>
          <p:cNvSpPr/>
          <p:nvPr/>
        </p:nvSpPr>
        <p:spPr>
          <a:xfrm>
            <a:off x="5535255" y="5815012"/>
            <a:ext cx="1066800" cy="171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110534" y="5551583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</a:t>
            </a:r>
          </a:p>
        </p:txBody>
      </p:sp>
      <p:cxnSp>
        <p:nvCxnSpPr>
          <p:cNvPr id="22" name="Straight Connector 13"/>
          <p:cNvCxnSpPr/>
          <p:nvPr/>
        </p:nvCxnSpPr>
        <p:spPr>
          <a:xfrm>
            <a:off x="6068655" y="4857749"/>
            <a:ext cx="0" cy="1428750"/>
          </a:xfrm>
          <a:prstGeom prst="line">
            <a:avLst/>
          </a:prstGeom>
          <a:ln>
            <a:solidFill>
              <a:schemeClr val="accent1">
                <a:alpha val="5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14"/>
          <p:cNvCxnSpPr/>
          <p:nvPr/>
        </p:nvCxnSpPr>
        <p:spPr>
          <a:xfrm flipH="1">
            <a:off x="5001855" y="5572124"/>
            <a:ext cx="2133600" cy="0"/>
          </a:xfrm>
          <a:prstGeom prst="line">
            <a:avLst/>
          </a:prstGeom>
          <a:ln>
            <a:solidFill>
              <a:schemeClr val="accent1">
                <a:alpha val="5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8"/>
          <p:cNvCxnSpPr/>
          <p:nvPr/>
        </p:nvCxnSpPr>
        <p:spPr>
          <a:xfrm flipH="1">
            <a:off x="5459055" y="5114924"/>
            <a:ext cx="1219200" cy="942975"/>
          </a:xfrm>
          <a:prstGeom prst="line">
            <a:avLst/>
          </a:prstGeom>
          <a:ln>
            <a:solidFill>
              <a:schemeClr val="accent1">
                <a:alpha val="5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8" idx="1"/>
            <a:endCxn id="17" idx="2"/>
          </p:cNvCxnSpPr>
          <p:nvPr/>
        </p:nvCxnSpPr>
        <p:spPr>
          <a:xfrm>
            <a:off x="5535255" y="5514974"/>
            <a:ext cx="0" cy="4000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602055" y="5514974"/>
            <a:ext cx="0" cy="40005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34"/>
          <p:cNvCxnSpPr>
            <a:endCxn id="41" idx="0"/>
          </p:cNvCxnSpPr>
          <p:nvPr/>
        </p:nvCxnSpPr>
        <p:spPr>
          <a:xfrm flipH="1" flipV="1">
            <a:off x="6324687" y="5657849"/>
            <a:ext cx="10184" cy="328615"/>
          </a:xfrm>
          <a:prstGeom prst="line">
            <a:avLst/>
          </a:prstGeom>
          <a:ln>
            <a:solidFill>
              <a:srgbClr val="9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906855" y="5553974"/>
            <a:ext cx="242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x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50547" y="4844534"/>
            <a:ext cx="2455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y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71623" y="5965566"/>
            <a:ext cx="242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z</a:t>
            </a:r>
          </a:p>
        </p:txBody>
      </p:sp>
      <p:cxnSp>
        <p:nvCxnSpPr>
          <p:cNvPr id="31" name="Straight Connector 40"/>
          <p:cNvCxnSpPr/>
          <p:nvPr/>
        </p:nvCxnSpPr>
        <p:spPr>
          <a:xfrm>
            <a:off x="6394401" y="5820739"/>
            <a:ext cx="384829" cy="146342"/>
          </a:xfrm>
          <a:prstGeom prst="line">
            <a:avLst/>
          </a:prstGeom>
          <a:ln>
            <a:solidFill>
              <a:srgbClr val="9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6678255" y="5785320"/>
                <a:ext cx="73372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𝑣</m:t>
                      </m:r>
                      <m:r>
                        <a:rPr lang="en-US" sz="1400" b="0" i="1" smtClean="0">
                          <a:latin typeface="Cambria Math"/>
                        </a:rPr>
                        <m:t>= .4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8255" y="5785320"/>
                <a:ext cx="733727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/>
          <p:cNvSpPr txBox="1"/>
          <p:nvPr/>
        </p:nvSpPr>
        <p:spPr>
          <a:xfrm>
            <a:off x="3571567" y="5553974"/>
            <a:ext cx="242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3468349" y="6051338"/>
                <a:ext cx="8372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𝑢</m:t>
                      </m:r>
                      <m:r>
                        <a:rPr lang="en-US" sz="1400" b="0" i="1" smtClean="0">
                          <a:latin typeface="Cambria Math"/>
                        </a:rPr>
                        <m:t>= .85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8349" y="6051338"/>
                <a:ext cx="837217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Oval 60"/>
          <p:cNvSpPr/>
          <p:nvPr/>
        </p:nvSpPr>
        <p:spPr>
          <a:xfrm>
            <a:off x="2303599" y="5132483"/>
            <a:ext cx="859536" cy="85725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6" name="Straight Connector 49"/>
          <p:cNvCxnSpPr/>
          <p:nvPr/>
        </p:nvCxnSpPr>
        <p:spPr>
          <a:xfrm flipH="1">
            <a:off x="1666567" y="5572124"/>
            <a:ext cx="2133600" cy="0"/>
          </a:xfrm>
          <a:prstGeom prst="line">
            <a:avLst/>
          </a:prstGeom>
          <a:ln>
            <a:solidFill>
              <a:schemeClr val="accent1">
                <a:alpha val="5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2715259" y="4844534"/>
            <a:ext cx="242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z</a:t>
            </a:r>
          </a:p>
        </p:txBody>
      </p:sp>
      <p:cxnSp>
        <p:nvCxnSpPr>
          <p:cNvPr id="38" name="Straight Connector 48"/>
          <p:cNvCxnSpPr/>
          <p:nvPr/>
        </p:nvCxnSpPr>
        <p:spPr>
          <a:xfrm>
            <a:off x="2733367" y="4857749"/>
            <a:ext cx="0" cy="1428750"/>
          </a:xfrm>
          <a:prstGeom prst="line">
            <a:avLst/>
          </a:prstGeom>
          <a:ln>
            <a:solidFill>
              <a:schemeClr val="accent1">
                <a:alpha val="53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63"/>
          <p:cNvSpPr/>
          <p:nvPr/>
        </p:nvSpPr>
        <p:spPr>
          <a:xfrm>
            <a:off x="3018709" y="5838824"/>
            <a:ext cx="54864" cy="57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2803436" y="5688567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</a:t>
            </a:r>
          </a:p>
        </p:txBody>
      </p:sp>
      <p:sp>
        <p:nvSpPr>
          <p:cNvPr id="41" name="Oval 10"/>
          <p:cNvSpPr/>
          <p:nvPr/>
        </p:nvSpPr>
        <p:spPr>
          <a:xfrm>
            <a:off x="6297255" y="5657849"/>
            <a:ext cx="54864" cy="57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2" name="Straight Connector 42"/>
          <p:cNvCxnSpPr/>
          <p:nvPr/>
        </p:nvCxnSpPr>
        <p:spPr>
          <a:xfrm>
            <a:off x="3107863" y="5939208"/>
            <a:ext cx="454804" cy="172700"/>
          </a:xfrm>
          <a:prstGeom prst="line">
            <a:avLst/>
          </a:prstGeom>
          <a:ln>
            <a:solidFill>
              <a:srgbClr val="92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81000" y="1422122"/>
                <a:ext cx="6754455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How to texture map cylinders and cones: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Given a point P on the surface: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If it’s on one of the caps, map as though the cap is a plane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If it’s on the curved surface:</a:t>
                </a:r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Use the position of the point around the perimeter to determine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𝑢</m:t>
                    </m:r>
                  </m:oMath>
                </a14:m>
                <a:endParaRPr lang="en-US" altLang="ko-KR" dirty="0"/>
              </a:p>
              <a:p>
                <a:pPr marL="1257300" lvl="2" indent="-342900">
                  <a:buFont typeface="Arial" panose="020B0604020202020204" pitchFamily="34" charset="0"/>
                  <a:buChar char="•"/>
                </a:pPr>
                <a:r>
                  <a:rPr lang="en-US" altLang="ko-KR" dirty="0"/>
                  <a:t>Use the height of the point to determine </a:t>
                </a:r>
                <a14:m>
                  <m:oMath xmlns:m="http://schemas.openxmlformats.org/officeDocument/2006/math">
                    <m:r>
                      <a:rPr lang="en-US" altLang="ko-KR" i="1">
                        <a:latin typeface="Cambria Math"/>
                      </a:rPr>
                      <m:t>𝑣</m:t>
                    </m:r>
                  </m:oMath>
                </a14:m>
                <a:endParaRPr lang="en-US" altLang="ko-KR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22122"/>
                <a:ext cx="6754455" cy="3416320"/>
              </a:xfrm>
              <a:prstGeom prst="rect">
                <a:avLst/>
              </a:prstGeom>
              <a:blipFill rotWithShape="1">
                <a:blip r:embed="rId7"/>
                <a:stretch>
                  <a:fillRect l="-1264" t="-142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88671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F4DFAF49-92A1-437B-AB2C-A07B8C310EF5}" type="slidenum">
              <a:rPr lang="es-ES" altLang="ko-KR" sz="1000">
                <a:latin typeface="Arial" charset="0"/>
              </a:rPr>
              <a:pPr lvl="1"/>
              <a:t>35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Spherical Map</a:t>
            </a:r>
          </a:p>
        </p:txBody>
      </p:sp>
      <p:pic>
        <p:nvPicPr>
          <p:cNvPr id="9" name="Picture 10" descr="mapping_spheres1"/>
          <p:cNvPicPr>
            <a:picLocks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752600"/>
            <a:ext cx="2107225" cy="1931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/>
              <p:cNvSpPr txBox="1">
                <a:spLocks/>
              </p:cNvSpPr>
              <p:nvPr/>
            </p:nvSpPr>
            <p:spPr bwMode="auto">
              <a:xfrm>
                <a:off x="457200" y="1369058"/>
                <a:ext cx="5257800" cy="23150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190500" indent="-1905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10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ＭＳ Ｐゴシック" charset="-128"/>
                  </a:defRPr>
                </a:lvl1pPr>
                <a:lvl2pPr marL="571500" indent="-1905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­"/>
                  <a:defRPr sz="260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</a:defRPr>
                </a:lvl2pPr>
                <a:lvl3pPr marL="952500" indent="-1905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Char char="•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 b="1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</a:defRPr>
                </a:lvl5pPr>
                <a:lvl6pPr marL="25146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29718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3429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3886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000" b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r>
                  <a:rPr lang="en-US" sz="2400" kern="0" dirty="0"/>
                  <a:t>Texture mapping spheres:</a:t>
                </a:r>
              </a:p>
              <a:p>
                <a:pPr lvl="1"/>
                <a:r>
                  <a:rPr lang="en-US" sz="2000" kern="0" dirty="0"/>
                  <a:t>Find </a:t>
                </a:r>
                <a14:m>
                  <m:oMath xmlns:m="http://schemas.openxmlformats.org/officeDocument/2006/math">
                    <m:r>
                      <a:rPr lang="en-US" sz="2000" i="1" kern="0" smtClean="0">
                        <a:latin typeface="Cambria Math"/>
                      </a:rPr>
                      <m:t>(</m:t>
                    </m:r>
                    <m:r>
                      <a:rPr lang="en-US" sz="2000" i="1" kern="0" smtClean="0">
                        <a:latin typeface="Cambria Math"/>
                      </a:rPr>
                      <m:t>𝑢</m:t>
                    </m:r>
                    <m:r>
                      <a:rPr lang="en-US" sz="2000" i="1" kern="0" smtClean="0">
                        <a:latin typeface="Cambria Math"/>
                      </a:rPr>
                      <m:t>, </m:t>
                    </m:r>
                    <m:r>
                      <a:rPr lang="en-US" sz="2000" i="1" kern="0" smtClean="0">
                        <a:latin typeface="Cambria Math"/>
                      </a:rPr>
                      <m:t>𝑣</m:t>
                    </m:r>
                    <m:r>
                      <a:rPr lang="en-US" sz="2000" i="1" kern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000" kern="0" dirty="0"/>
                  <a:t> coordinates for P</a:t>
                </a:r>
              </a:p>
              <a:p>
                <a:pPr lvl="1"/>
                <a:endParaRPr lang="en-US" sz="900" kern="0" dirty="0"/>
              </a:p>
              <a:p>
                <a:pPr lvl="1"/>
                <a:r>
                  <a:rPr lang="en-US" sz="2000" kern="0" dirty="0"/>
                  <a:t>We compute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/>
                      </a:rPr>
                      <m:t>𝑢</m:t>
                    </m:r>
                  </m:oMath>
                </a14:m>
                <a:r>
                  <a:rPr lang="en-US" sz="2000" kern="0" dirty="0"/>
                  <a:t> the same we do for cylinders and cones</a:t>
                </a:r>
              </a:p>
              <a:p>
                <a:pPr lvl="1"/>
                <a:endParaRPr lang="en-US" sz="1000" kern="0" dirty="0"/>
              </a:p>
              <a:p>
                <a:pPr lvl="1"/>
                <a:r>
                  <a:rPr lang="en-US" sz="2000" kern="0" dirty="0"/>
                  <a:t>If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/>
                      </a:rPr>
                      <m:t>𝑣</m:t>
                    </m:r>
                    <m:r>
                      <a:rPr lang="en-US" sz="2000" i="1" kern="0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2000" kern="0" dirty="0"/>
                  <a:t> or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/>
                      </a:rPr>
                      <m:t>𝑣</m:t>
                    </m:r>
                    <m:r>
                      <a:rPr lang="en-US" sz="2000" i="1" kern="0">
                        <a:latin typeface="Cambria Math"/>
                      </a:rPr>
                      <m:t>=1</m:t>
                    </m:r>
                  </m:oMath>
                </a14:m>
                <a:r>
                  <a:rPr lang="en-US" sz="2000" kern="0" dirty="0"/>
                  <a:t>, there is a singularity.  Set </a:t>
                </a:r>
                <a14:m>
                  <m:oMath xmlns:m="http://schemas.openxmlformats.org/officeDocument/2006/math">
                    <m:r>
                      <a:rPr lang="en-US" sz="2000" i="1" kern="0">
                        <a:latin typeface="Cambria Math"/>
                      </a:rPr>
                      <m:t>𝑢</m:t>
                    </m:r>
                  </m:oMath>
                </a14:m>
                <a:r>
                  <a:rPr lang="en-US" sz="2000" kern="0" dirty="0"/>
                  <a:t> to some predefined value.  </a:t>
                </a:r>
                <a:br>
                  <a:rPr lang="en-US" sz="2000" kern="0" dirty="0"/>
                </a:br>
                <a:r>
                  <a:rPr lang="en-US" sz="2000" kern="0" dirty="0"/>
                  <a:t>(0.5 is good)</a:t>
                </a:r>
              </a:p>
              <a:p>
                <a:pPr lvl="1"/>
                <a:endParaRPr lang="en-US" sz="1050" i="1" kern="0" dirty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sz="2000" i="1" kern="0">
                        <a:latin typeface="Cambria Math"/>
                      </a:rPr>
                      <m:t>𝑣</m:t>
                    </m:r>
                    <m:r>
                      <a:rPr lang="en-US" sz="2000" i="1" kern="0">
                        <a:latin typeface="Cambria Math"/>
                      </a:rPr>
                      <m:t> </m:t>
                    </m:r>
                  </m:oMath>
                </a14:m>
                <a:r>
                  <a:rPr lang="en-US" sz="2000" kern="0" dirty="0"/>
                  <a:t>is a function of the latitude of P</a:t>
                </a:r>
              </a:p>
            </p:txBody>
          </p:sp>
        </mc:Choice>
        <mc:Fallback xmlns="">
          <p:sp>
            <p:nvSpPr>
              <p:cNvPr id="10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1369058"/>
                <a:ext cx="5257800" cy="2315004"/>
              </a:xfrm>
              <a:prstGeom prst="rect">
                <a:avLst/>
              </a:prstGeom>
              <a:blipFill rotWithShape="1">
                <a:blip r:embed="rId3"/>
                <a:stretch>
                  <a:fillRect l="-1506" t="-1847" b="-5092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1066800" y="4936458"/>
                <a:ext cx="1523879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𝜙</m:t>
                      </m:r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𝑦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/>
                                </a:rPr>
                                <m:t>𝑟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4936458"/>
                <a:ext cx="1523879" cy="616644"/>
              </a:xfrm>
              <a:prstGeom prst="rect">
                <a:avLst/>
              </a:prstGeom>
              <a:blipFill rotWithShape="1">
                <a:blip r:embed="rId4"/>
                <a:stretch>
                  <a:fillRect r="-17600" b="-1980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505200" y="4956584"/>
                <a:ext cx="1489895" cy="562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−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≤</m:t>
                      </m:r>
                      <m:r>
                        <a:rPr lang="en-US" b="0" i="1" smtClean="0">
                          <a:latin typeface="Cambria Math"/>
                        </a:rPr>
                        <m:t>𝜙</m:t>
                      </m:r>
                      <m:r>
                        <a:rPr lang="en-US" b="0" i="1" smtClean="0">
                          <a:latin typeface="Cambria Math"/>
                        </a:rPr>
                        <m:t>&lt;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200" y="4956584"/>
                <a:ext cx="1489895" cy="562975"/>
              </a:xfrm>
              <a:prstGeom prst="rect">
                <a:avLst/>
              </a:prstGeom>
              <a:blipFill rotWithShape="1">
                <a:blip r:embed="rId5"/>
                <a:stretch>
                  <a:fillRect r="-18033" b="-1956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4"/>
              <p:cNvSpPr/>
              <p:nvPr/>
            </p:nvSpPr>
            <p:spPr>
              <a:xfrm>
                <a:off x="6248400" y="5029200"/>
                <a:ext cx="11371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𝑟</m:t>
                    </m:r>
                  </m:oMath>
                </a14:m>
                <a:r>
                  <a:rPr lang="en-US" dirty="0"/>
                  <a:t> = radius </a:t>
                </a:r>
              </a:p>
            </p:txBody>
          </p:sp>
        </mc:Choice>
        <mc:Fallback xmlns="">
          <p:sp>
            <p:nvSpPr>
              <p:cNvPr id="13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400" y="5029200"/>
                <a:ext cx="1137106" cy="369332"/>
              </a:xfrm>
              <a:prstGeom prst="rect">
                <a:avLst/>
              </a:prstGeom>
              <a:blipFill rotWithShape="1">
                <a:blip r:embed="rId6"/>
                <a:stretch>
                  <a:fillRect t="-13115" r="-37968" b="-6065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5"/>
              <p:cNvSpPr/>
              <p:nvPr/>
            </p:nvSpPr>
            <p:spPr>
              <a:xfrm>
                <a:off x="3722728" y="5867400"/>
                <a:ext cx="1230272" cy="6151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𝑣</m:t>
                      </m:r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𝜙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𝜋</m:t>
                          </m:r>
                        </m:den>
                      </m:f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2728" y="5867400"/>
                <a:ext cx="1230272" cy="615105"/>
              </a:xfrm>
              <a:prstGeom prst="rect">
                <a:avLst/>
              </a:prstGeom>
              <a:blipFill rotWithShape="1">
                <a:blip r:embed="rId7"/>
                <a:stretch>
                  <a:fillRect r="-14356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2400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E0E73443-3BFB-4664-B195-5CFACCE6C82A}" type="slidenum">
              <a:rPr lang="es-ES" altLang="ko-KR" sz="1000">
                <a:latin typeface="Arial" charset="0"/>
              </a:rPr>
              <a:pPr lvl="1"/>
              <a:t>36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3379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Box Mapping</a:t>
            </a:r>
          </a:p>
        </p:txBody>
      </p:sp>
      <p:sp>
        <p:nvSpPr>
          <p:cNvPr id="3379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Easy to use with simple orthographic projection</a:t>
            </a:r>
          </a:p>
          <a:p>
            <a:r>
              <a:rPr lang="en-US" altLang="ko-KR" dirty="0"/>
              <a:t>Also used in environment maps</a:t>
            </a:r>
          </a:p>
        </p:txBody>
      </p:sp>
      <p:pic>
        <p:nvPicPr>
          <p:cNvPr id="33798" name="Picture 4" descr="AN07F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52800"/>
            <a:ext cx="3505200" cy="15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6" name="Picture 2" descr="Diffuse transmis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3268980"/>
            <a:ext cx="4800600" cy="285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6050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Mapping Complex Geometry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8534400" cy="4724400"/>
              </a:xfrm>
            </p:spPr>
            <p:txBody>
              <a:bodyPr/>
              <a:lstStyle/>
              <a:p>
                <a:r>
                  <a:rPr lang="en-US" altLang="ko-KR" sz="2800" dirty="0"/>
                  <a:t>Sometimes, reducing objects to primitives for texture mapping doesn’t achieve the right result.</a:t>
                </a:r>
              </a:p>
              <a:p>
                <a:pPr lvl="1"/>
                <a:r>
                  <a:rPr lang="en-US" altLang="ko-KR" sz="2400" dirty="0"/>
                  <a:t>Consider a simple house shape as an example</a:t>
                </a:r>
              </a:p>
              <a:p>
                <a:pPr lvl="1"/>
                <a:r>
                  <a:rPr lang="en-US" altLang="ko-KR" sz="2400" dirty="0"/>
                  <a:t>If we texture map it using polygons, we get discontinuities at some edges.</a:t>
                </a:r>
              </a:p>
              <a:p>
                <a:pPr lvl="1"/>
                <a:endParaRPr lang="en-US" altLang="ko-KR" sz="2400" dirty="0"/>
              </a:p>
              <a:p>
                <a:pPr lvl="1"/>
                <a:endParaRPr lang="en-US" altLang="ko-KR" sz="2400" dirty="0"/>
              </a:p>
              <a:p>
                <a:pPr lvl="1"/>
                <a:endParaRPr lang="en-US" altLang="ko-KR" sz="2400" dirty="0"/>
              </a:p>
              <a:p>
                <a:pPr lvl="1"/>
                <a:endParaRPr lang="en-US" altLang="ko-KR" sz="2400" dirty="0"/>
              </a:p>
              <a:p>
                <a:pPr lvl="1"/>
                <a:endParaRPr lang="en-US" altLang="ko-KR" sz="2400" dirty="0"/>
              </a:p>
              <a:p>
                <a:r>
                  <a:rPr lang="en-US" altLang="ko-KR" sz="2900" dirty="0"/>
                  <a:t>Solution:  Pretend object is a sphere and texture map using the sphere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9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900" i="1">
                            <a:latin typeface="Cambria Math"/>
                          </a:rPr>
                          <m:t>𝑢</m:t>
                        </m:r>
                        <m:r>
                          <a:rPr lang="en-US" altLang="ko-KR" sz="2900" i="1">
                            <a:latin typeface="Cambria Math"/>
                          </a:rPr>
                          <m:t>, </m:t>
                        </m:r>
                        <m:r>
                          <a:rPr lang="en-US" altLang="ko-KR" sz="2900" i="1">
                            <a:latin typeface="Cambria Math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ko-KR" sz="2900" dirty="0"/>
                  <a:t> map</a:t>
                </a:r>
              </a:p>
              <a:p>
                <a:pPr lvl="1"/>
                <a:endParaRPr lang="en-US" altLang="ko-KR" sz="2400" dirty="0"/>
              </a:p>
              <a:p>
                <a:endParaRPr lang="ko-KR" altLang="en-US" sz="28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8534400" cy="4724400"/>
              </a:xfrm>
              <a:blipFill rotWithShape="1">
                <a:blip r:embed="rId3"/>
                <a:stretch>
                  <a:fillRect l="-1286" t="-1290" r="-1929" b="-1716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37</a:t>
            </a:fld>
            <a:endParaRPr lang="es-ES" altLang="ko-KR"/>
          </a:p>
        </p:txBody>
      </p:sp>
      <p:graphicFrame>
        <p:nvGraphicFramePr>
          <p:cNvPr id="5" name="Object 5"/>
          <p:cNvGraphicFramePr>
            <a:graphicFrameLocks/>
          </p:cNvGraphicFramePr>
          <p:nvPr/>
        </p:nvGraphicFramePr>
        <p:xfrm>
          <a:off x="2209800" y="3565469"/>
          <a:ext cx="1828799" cy="188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514686" imgH="1552792" progId="PBrush">
                  <p:embed/>
                </p:oleObj>
              </mc:Choice>
              <mc:Fallback>
                <p:oleObj name="Bitmap Image" r:id="rId4" imgW="1514686" imgH="1552792" progId="PBrush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3565469"/>
                        <a:ext cx="1828799" cy="188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15" descr="house1"/>
          <p:cNvPicPr>
            <a:picLocks noChangeArrowheads="1"/>
          </p:cNvPicPr>
          <p:nvPr/>
        </p:nvPicPr>
        <p:blipFill rotWithShape="1">
          <a:blip r:embed="rId6" cstate="print"/>
          <a:srcRect l="4348"/>
          <a:stretch/>
        </p:blipFill>
        <p:spPr bwMode="auto">
          <a:xfrm>
            <a:off x="5029200" y="3581400"/>
            <a:ext cx="1905000" cy="184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4171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Mapping Complex Geometry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763000" cy="4724400"/>
              </a:xfrm>
            </p:spPr>
            <p:txBody>
              <a:bodyPr/>
              <a:lstStyle/>
              <a:p>
                <a:r>
                  <a:rPr lang="en-US" altLang="ko-KR" sz="2400" dirty="0"/>
                  <a:t>Intuitive approach:  Place a bounding sphere around the complex object</a:t>
                </a:r>
              </a:p>
              <a:p>
                <a:pPr lvl="1"/>
                <a:r>
                  <a:rPr lang="en-US" altLang="ko-KR" sz="2000" dirty="0"/>
                  <a:t>Find ray’s object space intersection with bounding sphere</a:t>
                </a:r>
              </a:p>
              <a:p>
                <a:pPr lvl="1"/>
                <a:r>
                  <a:rPr lang="en-US" altLang="ko-KR" sz="2000" dirty="0"/>
                  <a:t>Convert to </a:t>
                </a:r>
                <a14:m>
                  <m:oMath xmlns:m="http://schemas.openxmlformats.org/officeDocument/2006/math">
                    <m:r>
                      <a:rPr lang="en-US" altLang="ko-KR" sz="2000" i="1">
                        <a:latin typeface="Cambria Math"/>
                      </a:rPr>
                      <m:t>(</m:t>
                    </m:r>
                    <m:r>
                      <a:rPr lang="en-US" altLang="ko-KR" sz="2000" i="1">
                        <a:latin typeface="Cambria Math"/>
                      </a:rPr>
                      <m:t>𝑢</m:t>
                    </m:r>
                    <m:r>
                      <a:rPr lang="en-US" altLang="ko-KR" sz="2000" i="1">
                        <a:latin typeface="Cambria Math"/>
                      </a:rPr>
                      <m:t>, </m:t>
                    </m:r>
                    <m:r>
                      <a:rPr lang="en-US" altLang="ko-KR" sz="2000" i="1">
                        <a:latin typeface="Cambria Math"/>
                      </a:rPr>
                      <m:t>𝑣</m:t>
                    </m:r>
                    <m:r>
                      <a:rPr lang="en-US" altLang="ko-KR" sz="2000" i="1">
                        <a:latin typeface="Cambria Math"/>
                      </a:rPr>
                      <m:t>)</m:t>
                    </m:r>
                  </m:oMath>
                </a14:m>
                <a:r>
                  <a:rPr lang="en-US" altLang="ko-KR" sz="2000" dirty="0"/>
                  <a:t> coordinates</a:t>
                </a:r>
              </a:p>
              <a:p>
                <a:pPr lvl="1"/>
                <a:endParaRPr lang="en-US" altLang="ko-KR" sz="2000" dirty="0"/>
              </a:p>
              <a:p>
                <a:pPr lvl="1"/>
                <a:endParaRPr lang="en-US" altLang="ko-KR" sz="2000" dirty="0"/>
              </a:p>
              <a:p>
                <a:pPr lvl="1"/>
                <a:endParaRPr lang="en-US" altLang="ko-KR" sz="2000" dirty="0"/>
              </a:p>
              <a:p>
                <a:pPr lvl="1"/>
                <a:endParaRPr lang="en-US" altLang="ko-KR" sz="2000" dirty="0"/>
              </a:p>
              <a:p>
                <a:pPr lvl="1"/>
                <a:endParaRPr lang="en-US" altLang="ko-KR" sz="2000" dirty="0"/>
              </a:p>
              <a:p>
                <a:endParaRPr lang="en-US" altLang="ko-KR" sz="2400" dirty="0"/>
              </a:p>
              <a:p>
                <a:r>
                  <a:rPr lang="en-US" altLang="ko-KR" sz="2400" dirty="0"/>
                  <a:t>We actually don’t need a bounding sphere!</a:t>
                </a:r>
              </a:p>
              <a:p>
                <a:pPr lvl="1"/>
                <a:r>
                  <a:rPr lang="en-US" altLang="ko-KR" sz="2000" dirty="0"/>
                  <a:t>Once we have the intersection point with the object, we just treat it as though it were on a sphere passing through the point.  Same results, but different radii.</a:t>
                </a:r>
              </a:p>
              <a:p>
                <a:pPr lvl="1"/>
                <a:endParaRPr lang="en-US" altLang="ko-KR" sz="1800" dirty="0"/>
              </a:p>
              <a:p>
                <a:endParaRPr lang="ko-KR" altLang="en-US" sz="20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763000" cy="4724400"/>
              </a:xfrm>
              <a:blipFill rotWithShape="1">
                <a:blip r:embed="rId2"/>
                <a:stretch>
                  <a:fillRect l="-974" t="-903" b="-1329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38</a:t>
            </a:fld>
            <a:endParaRPr lang="es-ES" altLang="ko-KR"/>
          </a:p>
        </p:txBody>
      </p:sp>
      <p:pic>
        <p:nvPicPr>
          <p:cNvPr id="7" name="Picture 7" descr="mapping_complex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2971800"/>
            <a:ext cx="6117743" cy="1646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08832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Mapping Complex Geometry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763000" cy="4724400"/>
              </a:xfrm>
            </p:spPr>
            <p:txBody>
              <a:bodyPr/>
              <a:lstStyle/>
              <a:p>
                <a:r>
                  <a:rPr lang="en-US" altLang="ko-KR" sz="2400" dirty="0"/>
                  <a:t>When we treat the object intersection point as a point on a sphere passing through the point, our “sphere” won’t always have the same radius</a:t>
                </a:r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endParaRPr lang="en-US" altLang="ko-KR" sz="2400" dirty="0"/>
              </a:p>
              <a:p>
                <a:r>
                  <a:rPr lang="en-US" altLang="ko-KR" sz="2400" dirty="0"/>
                  <a:t>What radius to use?</a:t>
                </a:r>
              </a:p>
              <a:p>
                <a:pPr lvl="1"/>
                <a:r>
                  <a:rPr lang="en-US" altLang="ko-KR" sz="2000" dirty="0"/>
                  <a:t>Compute  radius as  distance from defined or computed center of  complex object to the intersection point.  Use that as the radius for the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000" i="1">
                            <a:latin typeface="Cambria Math"/>
                          </a:rPr>
                          <m:t>𝑢</m:t>
                        </m:r>
                        <m:r>
                          <a:rPr lang="en-US" altLang="ko-KR" sz="2000" i="1">
                            <a:latin typeface="Cambria Math"/>
                          </a:rPr>
                          <m:t>, </m:t>
                        </m:r>
                        <m:r>
                          <a:rPr lang="en-US" altLang="ko-KR" sz="2000" i="1">
                            <a:latin typeface="Cambria Math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ko-KR" sz="2000" dirty="0"/>
                  <a:t> mapping.</a:t>
                </a:r>
              </a:p>
              <a:p>
                <a:pPr lvl="1"/>
                <a:endParaRPr lang="en-US" altLang="ko-KR" sz="1400" dirty="0"/>
              </a:p>
              <a:p>
                <a:endParaRPr lang="ko-KR" altLang="en-US" sz="1600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763000" cy="4724400"/>
              </a:xfrm>
              <a:blipFill rotWithShape="1">
                <a:blip r:embed="rId2"/>
                <a:stretch>
                  <a:fillRect l="-974" t="-903" b="-4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39</a:t>
            </a:fld>
            <a:endParaRPr lang="es-ES" altLang="ko-KR"/>
          </a:p>
        </p:txBody>
      </p:sp>
      <p:pic>
        <p:nvPicPr>
          <p:cNvPr id="6" name="Picture 10" descr="screwed-up-circle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0464" y="2743200"/>
            <a:ext cx="5560222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65395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-53974" y="260350"/>
            <a:ext cx="9274174" cy="706438"/>
          </a:xfrm>
        </p:spPr>
        <p:txBody>
          <a:bodyPr/>
          <a:lstStyle/>
          <a:p>
            <a:pPr eaLnBrk="1" hangingPunct="1"/>
            <a:r>
              <a:rPr lang="en-US" altLang="ko-KR" dirty="0"/>
              <a:t>Review: Polygon Rendering Methods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3" y="1341438"/>
            <a:ext cx="8229600" cy="5040312"/>
          </a:xfrm>
        </p:spPr>
        <p:txBody>
          <a:bodyPr/>
          <a:lstStyle/>
          <a:p>
            <a:pPr eaLnBrk="1" hangingPunct="1"/>
            <a:r>
              <a:rPr lang="en-US" altLang="ko-KR" sz="2400" dirty="0"/>
              <a:t>Curved surfaces are often approximated by polygonal surfaces</a:t>
            </a:r>
          </a:p>
          <a:p>
            <a:pPr eaLnBrk="1" hangingPunct="1"/>
            <a:endParaRPr lang="en-US" altLang="ko-KR" sz="2400" dirty="0"/>
          </a:p>
          <a:p>
            <a:pPr eaLnBrk="1" hangingPunct="1"/>
            <a:r>
              <a:rPr lang="en-US" altLang="ko-KR" sz="2400" dirty="0"/>
              <a:t>So, polygonal (piecewise planar) surfaces often need to be rendered as if they are smooth</a:t>
            </a:r>
          </a:p>
        </p:txBody>
      </p:sp>
      <p:pic>
        <p:nvPicPr>
          <p:cNvPr id="68610" name="Picture 2" descr="Image result for flat shading and smooth shadi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471672"/>
            <a:ext cx="5744741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8400" y="6058007"/>
            <a:ext cx="1696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Flat shading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53000" y="6058007"/>
            <a:ext cx="2175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Smooth shading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12337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Texture Mapping Complex Geometry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"/>
              </p:nvPr>
            </p:nvSpPr>
            <p:spPr>
              <a:xfrm>
                <a:off x="228600" y="1219200"/>
                <a:ext cx="8763000" cy="4724400"/>
              </a:xfrm>
            </p:spPr>
            <p:txBody>
              <a:bodyPr/>
              <a:lstStyle/>
              <a:p>
                <a:r>
                  <a:rPr lang="en-US" altLang="ko-KR" sz="2400" dirty="0"/>
                  <a:t>Results of spherical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ko-KR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400" i="1">
                            <a:latin typeface="Cambria Math"/>
                          </a:rPr>
                          <m:t>𝑢</m:t>
                        </m:r>
                        <m:r>
                          <a:rPr lang="en-US" altLang="ko-KR" sz="2400" i="1">
                            <a:latin typeface="Cambria Math"/>
                          </a:rPr>
                          <m:t>, </m:t>
                        </m:r>
                        <m:r>
                          <a:rPr lang="en-US" altLang="ko-KR" sz="2400" i="1">
                            <a:latin typeface="Cambria Math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ko-KR" sz="2400" dirty="0"/>
                  <a:t> mapping on house:</a:t>
                </a:r>
              </a:p>
              <a:p>
                <a:endParaRPr lang="en-US" altLang="ko-KR" sz="2400" dirty="0"/>
              </a:p>
              <a:p>
                <a:r>
                  <a:rPr lang="en-US" altLang="ko-KR" sz="2400" dirty="0"/>
                  <a:t>You can also use cylindrical or planar mappings</a:t>
                </a:r>
                <a:br>
                  <a:rPr lang="en-US" altLang="ko-KR" sz="2400" dirty="0"/>
                </a:br>
                <a:r>
                  <a:rPr lang="en-US" altLang="ko-KR" sz="2400" dirty="0"/>
                  <a:t>when texture mapping complex objects</a:t>
                </a:r>
              </a:p>
              <a:p>
                <a:pPr lvl="1"/>
                <a:r>
                  <a:rPr lang="en-US" altLang="ko-KR" sz="2000" dirty="0"/>
                  <a:t>Each has drawbacks</a:t>
                </a:r>
              </a:p>
              <a:p>
                <a:pPr lvl="2"/>
                <a:r>
                  <a:rPr lang="en-US" altLang="ko-KR" sz="1600" dirty="0"/>
                  <a:t>Spherical: warping at the “poles” of the object (the top of the house)</a:t>
                </a:r>
              </a:p>
              <a:p>
                <a:pPr lvl="2"/>
                <a:r>
                  <a:rPr lang="en-US" altLang="ko-KR" sz="1600" dirty="0"/>
                  <a:t>Cylindrical (not shown here): discontinuities at the caps</a:t>
                </a:r>
              </a:p>
              <a:p>
                <a:pPr lvl="2"/>
                <a:r>
                  <a:rPr lang="en-US" altLang="ko-KR" sz="1600" dirty="0"/>
                  <a:t>Planar: one axis is ignored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219200"/>
                <a:ext cx="8763000" cy="4724400"/>
              </a:xfrm>
              <a:blipFill rotWithShape="1">
                <a:blip r:embed="rId3"/>
                <a:stretch>
                  <a:fillRect l="-974" t="-9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40</a:t>
            </a:fld>
            <a:endParaRPr lang="es-ES" altLang="ko-KR"/>
          </a:p>
        </p:txBody>
      </p:sp>
      <p:graphicFrame>
        <p:nvGraphicFramePr>
          <p:cNvPr id="5" name="개체 4"/>
          <p:cNvGraphicFramePr>
            <a:graphicFrameLocks/>
          </p:cNvGraphicFramePr>
          <p:nvPr/>
        </p:nvGraphicFramePr>
        <p:xfrm>
          <a:off x="7086600" y="1143000"/>
          <a:ext cx="1828800" cy="170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4" imgW="1600000" imgH="1486107" progId="PBrush">
                  <p:embed/>
                </p:oleObj>
              </mc:Choice>
              <mc:Fallback>
                <p:oleObj name="Bitmap Image" r:id="rId4" imgW="1600000" imgH="1486107" progId="PBrush">
                  <p:embed/>
                  <p:pic>
                    <p:nvPicPr>
                      <p:cNvPr id="5" name="개체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86600" y="1143000"/>
                        <a:ext cx="1828800" cy="170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개체 6"/>
          <p:cNvGraphicFramePr>
            <a:graphicFrameLocks/>
          </p:cNvGraphicFramePr>
          <p:nvPr/>
        </p:nvGraphicFramePr>
        <p:xfrm>
          <a:off x="1066800" y="4343400"/>
          <a:ext cx="72390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6238095" imgH="1295238" progId="PBrush">
                  <p:embed/>
                </p:oleObj>
              </mc:Choice>
              <mc:Fallback>
                <p:oleObj name="Bitmap Image" r:id="rId6" imgW="6238095" imgH="1295238" progId="PBrush">
                  <p:embed/>
                  <p:pic>
                    <p:nvPicPr>
                      <p:cNvPr id="7" name="개체 6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343400"/>
                        <a:ext cx="72390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638089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Combining texture mapping </a:t>
            </a:r>
            <a:br>
              <a:rPr lang="en-US" altLang="ko-KR" dirty="0"/>
            </a:br>
            <a:r>
              <a:rPr lang="en-US" altLang="ko-KR" dirty="0"/>
              <a:t>and shading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41</a:t>
            </a:fld>
            <a:endParaRPr lang="es-ES" altLang="ko-KR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" y="1524000"/>
            <a:ext cx="7620000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50184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Combining texture mapping </a:t>
            </a:r>
            <a:br>
              <a:rPr lang="en-US" altLang="ko-KR" dirty="0"/>
            </a:br>
            <a:r>
              <a:rPr lang="en-US" altLang="ko-KR" dirty="0"/>
              <a:t>and shading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28600" y="1295400"/>
            <a:ext cx="8763000" cy="4724400"/>
          </a:xfrm>
        </p:spPr>
        <p:txBody>
          <a:bodyPr/>
          <a:lstStyle/>
          <a:p>
            <a:r>
              <a:rPr lang="en-US" altLang="ko-KR" sz="2400" dirty="0"/>
              <a:t>Final pixel color = a combination of texture color and color under standard OpenGL </a:t>
            </a:r>
            <a:r>
              <a:rPr lang="en-US" altLang="ko-KR" sz="2400" dirty="0" err="1"/>
              <a:t>Phong</a:t>
            </a:r>
            <a:r>
              <a:rPr lang="en-US" altLang="ko-KR" sz="2400" dirty="0"/>
              <a:t> lighting</a:t>
            </a:r>
          </a:p>
          <a:p>
            <a:endParaRPr lang="en-US" altLang="ko-KR" sz="1400" dirty="0"/>
          </a:p>
          <a:p>
            <a:r>
              <a:rPr lang="en-US" altLang="ko-KR" sz="2400" dirty="0"/>
              <a:t>GL_MODULATE:</a:t>
            </a:r>
            <a:br>
              <a:rPr lang="en-US" altLang="ko-KR" sz="2400" dirty="0"/>
            </a:br>
            <a:r>
              <a:rPr lang="en-US" altLang="ko-KR" sz="2400" dirty="0"/>
              <a:t>multiply texture and </a:t>
            </a:r>
            <a:r>
              <a:rPr lang="en-US" altLang="ko-KR" sz="2400" dirty="0" err="1"/>
              <a:t>Phong</a:t>
            </a:r>
            <a:r>
              <a:rPr lang="en-US" altLang="ko-KR" sz="2400" dirty="0"/>
              <a:t> lighting color</a:t>
            </a:r>
          </a:p>
          <a:p>
            <a:endParaRPr lang="en-US" altLang="ko-KR" sz="1600" dirty="0"/>
          </a:p>
          <a:p>
            <a:r>
              <a:rPr lang="en-US" altLang="ko-KR" sz="2400" dirty="0"/>
              <a:t>GL_BLEND:</a:t>
            </a:r>
            <a:br>
              <a:rPr lang="en-US" altLang="ko-KR" sz="2400" dirty="0"/>
            </a:br>
            <a:r>
              <a:rPr lang="en-US" altLang="ko-KR" sz="2400" dirty="0"/>
              <a:t>linear combination of texture and </a:t>
            </a:r>
            <a:r>
              <a:rPr lang="en-US" altLang="ko-KR" sz="2400" dirty="0" err="1"/>
              <a:t>Phong</a:t>
            </a:r>
            <a:r>
              <a:rPr lang="en-US" altLang="ko-KR" sz="2400" dirty="0"/>
              <a:t> lighting color</a:t>
            </a:r>
          </a:p>
          <a:p>
            <a:endParaRPr lang="en-US" altLang="ko-KR" sz="1600" dirty="0"/>
          </a:p>
          <a:p>
            <a:r>
              <a:rPr lang="en-US" altLang="ko-KR" sz="2400" dirty="0"/>
              <a:t>GL_REPLACE:</a:t>
            </a:r>
            <a:br>
              <a:rPr lang="en-US" altLang="ko-KR" sz="2400" dirty="0"/>
            </a:br>
            <a:r>
              <a:rPr lang="en-US" altLang="ko-KR" sz="2400" dirty="0"/>
              <a:t>use texture color only (ignore </a:t>
            </a:r>
            <a:r>
              <a:rPr lang="en-US" altLang="ko-KR" sz="2400" dirty="0" err="1"/>
              <a:t>Phong</a:t>
            </a:r>
            <a:r>
              <a:rPr lang="en-US" altLang="ko-KR" sz="2400" dirty="0"/>
              <a:t> lighting)</a:t>
            </a:r>
          </a:p>
          <a:p>
            <a:endParaRPr lang="en-US" altLang="ko-KR" sz="1600" dirty="0"/>
          </a:p>
          <a:p>
            <a:r>
              <a:rPr lang="en-US" altLang="ko-KR" sz="2400" dirty="0"/>
              <a:t>Example:</a:t>
            </a:r>
            <a:br>
              <a:rPr lang="en-US" altLang="ko-KR" sz="2400" dirty="0"/>
            </a:br>
            <a:r>
              <a:rPr lang="en-US" altLang="ko-KR" sz="2400" dirty="0"/>
              <a:t>  </a:t>
            </a:r>
            <a:r>
              <a:rPr lang="en-US" altLang="ko-KR" sz="1800" dirty="0" err="1">
                <a:solidFill>
                  <a:srgbClr val="0000CC"/>
                </a:solidFill>
              </a:rPr>
              <a:t>glTexEnvf</a:t>
            </a:r>
            <a:r>
              <a:rPr lang="en-US" altLang="ko-KR" sz="1800" dirty="0">
                <a:solidFill>
                  <a:srgbClr val="0000CC"/>
                </a:solidFill>
              </a:rPr>
              <a:t>(GL_TEXTURE_ENV,GL_TEXTURE_ENV_MODE, GL_REPLACE);</a:t>
            </a:r>
            <a:endParaRPr lang="ko-KR" altLang="en-US" sz="1800" dirty="0">
              <a:solidFill>
                <a:srgbClr val="0000CC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42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2175351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3D007375-CF34-4202-9213-A2EF5A9555A4}" type="slidenum">
              <a:rPr lang="es-ES" altLang="ko-KR" sz="1000">
                <a:latin typeface="Arial" charset="0"/>
              </a:rPr>
              <a:pPr lvl="1"/>
              <a:t>5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3072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Review: Flat Shading</a:t>
            </a:r>
          </a:p>
        </p:txBody>
      </p:sp>
      <p:pic>
        <p:nvPicPr>
          <p:cNvPr id="6" name="Picture 2" descr="Image result for flat shading and smooth shading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88"/>
          <a:stretch/>
        </p:blipFill>
        <p:spPr bwMode="auto">
          <a:xfrm>
            <a:off x="5562600" y="3674491"/>
            <a:ext cx="2953512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sz="2800" dirty="0"/>
              <a:t>We set </a:t>
            </a:r>
            <a:r>
              <a:rPr lang="en-US" altLang="ko-KR" sz="2800" u="sng" dirty="0"/>
              <a:t>a single normal for each triangle</a:t>
            </a:r>
          </a:p>
          <a:p>
            <a:endParaRPr lang="en-US" altLang="ko-KR" sz="2800" dirty="0"/>
          </a:p>
          <a:p>
            <a:r>
              <a:rPr lang="en-US" altLang="ko-KR" sz="2800" dirty="0"/>
              <a:t>Because three vertices of a triangle has the same normal, shades computed by the </a:t>
            </a:r>
            <a:r>
              <a:rPr lang="en-US" altLang="ko-KR" sz="2800" dirty="0" err="1"/>
              <a:t>Phong</a:t>
            </a:r>
            <a:r>
              <a:rPr lang="en-US" altLang="ko-KR" sz="2800" dirty="0"/>
              <a:t> model can be almost same </a:t>
            </a:r>
          </a:p>
          <a:p>
            <a:endParaRPr lang="en-US" altLang="ko-KR" sz="2800" dirty="0"/>
          </a:p>
          <a:p>
            <a:endParaRPr lang="ko-KR" altLang="en-US" dirty="0"/>
          </a:p>
        </p:txBody>
      </p:sp>
      <p:sp>
        <p:nvSpPr>
          <p:cNvPr id="8" name="Freeform 4"/>
          <p:cNvSpPr>
            <a:spLocks/>
          </p:cNvSpPr>
          <p:nvPr/>
        </p:nvSpPr>
        <p:spPr bwMode="auto">
          <a:xfrm>
            <a:off x="2286000" y="5029200"/>
            <a:ext cx="1828800" cy="1219200"/>
          </a:xfrm>
          <a:custGeom>
            <a:avLst/>
            <a:gdLst>
              <a:gd name="T0" fmla="*/ 0 w 1152"/>
              <a:gd name="T1" fmla="*/ 2147483647 h 768"/>
              <a:gd name="T2" fmla="*/ 2147483647 w 1152"/>
              <a:gd name="T3" fmla="*/ 0 h 768"/>
              <a:gd name="T4" fmla="*/ 2147483647 w 1152"/>
              <a:gd name="T5" fmla="*/ 2147483647 h 768"/>
              <a:gd name="T6" fmla="*/ 0 w 1152"/>
              <a:gd name="T7" fmla="*/ 2147483647 h 768"/>
              <a:gd name="T8" fmla="*/ 0 60000 65536"/>
              <a:gd name="T9" fmla="*/ 0 60000 65536"/>
              <a:gd name="T10" fmla="*/ 0 60000 65536"/>
              <a:gd name="T11" fmla="*/ 0 60000 65536"/>
              <a:gd name="T12" fmla="*/ 0 w 1152"/>
              <a:gd name="T13" fmla="*/ 0 h 768"/>
              <a:gd name="T14" fmla="*/ 1152 w 1152"/>
              <a:gd name="T15" fmla="*/ 768 h 7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2" h="768">
                <a:moveTo>
                  <a:pt x="0" y="768"/>
                </a:moveTo>
                <a:lnTo>
                  <a:pt x="960" y="0"/>
                </a:lnTo>
                <a:lnTo>
                  <a:pt x="1152" y="528"/>
                </a:lnTo>
                <a:lnTo>
                  <a:pt x="0" y="768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ko-KR" altLang="ko-KR"/>
          </a:p>
        </p:txBody>
      </p:sp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905000" y="6096000"/>
            <a:ext cx="455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 b="1" dirty="0"/>
              <a:t>p</a:t>
            </a:r>
            <a:r>
              <a:rPr lang="en-US" altLang="ko-KR" baseline="-25000" dirty="0"/>
              <a:t>0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114800" y="5791200"/>
            <a:ext cx="457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1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charset="-128"/>
              </a:defRPr>
            </a:lvl1pPr>
            <a:lvl2pPr marL="571500" indent="-190500" algn="l" rtl="0" eaLnBrk="0" fontAlgn="base" hangingPunct="0">
              <a:spcBef>
                <a:spcPct val="20000"/>
              </a:spcBef>
              <a:spcAft>
                <a:spcPct val="0"/>
              </a:spcAft>
              <a:buChar char="­"/>
              <a:defRPr sz="2600"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2pPr>
            <a:lvl3pPr marL="952500" indent="-1905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2400" b="1" kern="0" dirty="0">
                <a:latin typeface="Times New Roman" charset="0"/>
              </a:rPr>
              <a:t>p</a:t>
            </a:r>
            <a:r>
              <a:rPr lang="en-US" altLang="ko-KR" sz="2400" kern="0" baseline="-25000" dirty="0">
                <a:latin typeface="Times New Roman" charset="0"/>
              </a:rPr>
              <a:t>1</a:t>
            </a: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810000" y="4686554"/>
            <a:ext cx="457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/>
          <a:lstStyle>
            <a:lvl1pPr marL="190500" indent="-1905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 b="1" dirty="0"/>
              <a:t>p</a:t>
            </a:r>
            <a:r>
              <a:rPr lang="en-US" altLang="ko-KR" baseline="-25000" dirty="0"/>
              <a:t>2</a:t>
            </a:r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 flipV="1">
            <a:off x="3352800" y="4741290"/>
            <a:ext cx="0" cy="104990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ko-KR" altLang="en-US"/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3112230" y="43434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 b="1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722650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Image result for flat shading and smooth shading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5571744" y="2819400"/>
            <a:ext cx="2872371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lvl="1"/>
            <a:fld id="{1E76F3E4-F039-4014-B477-26526D09DE05}" type="slidenum">
              <a:rPr lang="es-ES" altLang="ko-KR" sz="1000">
                <a:latin typeface="Arial" charset="0"/>
              </a:rPr>
              <a:pPr lvl="1"/>
              <a:t>6</a:t>
            </a:fld>
            <a:endParaRPr lang="es-ES" altLang="ko-KR" sz="1000">
              <a:latin typeface="Arial" charset="0"/>
            </a:endParaRPr>
          </a:p>
        </p:txBody>
      </p:sp>
      <p:sp>
        <p:nvSpPr>
          <p:cNvPr id="3174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Review: Smooth Shading</a:t>
            </a:r>
          </a:p>
        </p:txBody>
      </p:sp>
      <p:sp>
        <p:nvSpPr>
          <p:cNvPr id="317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924800" cy="4343400"/>
          </a:xfrm>
        </p:spPr>
        <p:txBody>
          <a:bodyPr/>
          <a:lstStyle/>
          <a:p>
            <a:r>
              <a:rPr lang="en-US" altLang="ko-KR" sz="2800" dirty="0"/>
              <a:t>We set </a:t>
            </a:r>
            <a:r>
              <a:rPr lang="en-US" altLang="ko-KR" sz="2800" u="sng" dirty="0"/>
              <a:t>a new normal at each vertex </a:t>
            </a:r>
            <a:r>
              <a:rPr lang="en-US" altLang="ko-KR" sz="2800" dirty="0"/>
              <a:t>as if the polygon is the approximation of a smooth surface</a:t>
            </a:r>
          </a:p>
          <a:p>
            <a:r>
              <a:rPr lang="en-US" altLang="ko-KR" sz="2800" dirty="0"/>
              <a:t>For a sphere model, it is easy</a:t>
            </a:r>
          </a:p>
          <a:p>
            <a:pPr lvl="1"/>
            <a:r>
              <a:rPr lang="en-US" altLang="ko-KR" sz="2400" dirty="0"/>
              <a:t>If centered at origin</a:t>
            </a:r>
            <a:r>
              <a:rPr lang="en-US" altLang="ko-KR" sz="2400" b="1" dirty="0">
                <a:latin typeface="Times New Roman" charset="0"/>
              </a:rPr>
              <a:t> n</a:t>
            </a:r>
            <a:r>
              <a:rPr lang="en-US" altLang="ko-KR" sz="2400" dirty="0">
                <a:latin typeface="Times New Roman" charset="0"/>
              </a:rPr>
              <a:t> = </a:t>
            </a:r>
            <a:r>
              <a:rPr lang="en-US" altLang="ko-KR" sz="2400" b="1" dirty="0">
                <a:latin typeface="Times New Roman" charset="0"/>
              </a:rPr>
              <a:t>p</a:t>
            </a:r>
            <a:r>
              <a:rPr lang="en-US" altLang="ko-KR" sz="2400" dirty="0"/>
              <a:t> </a:t>
            </a:r>
          </a:p>
          <a:p>
            <a:r>
              <a:rPr lang="en-US" altLang="ko-KR" sz="2800" dirty="0"/>
              <a:t>Note </a:t>
            </a:r>
            <a:r>
              <a:rPr lang="en-US" altLang="ko-KR" sz="2800" i="1" dirty="0"/>
              <a:t>silhouette edge</a:t>
            </a:r>
          </a:p>
        </p:txBody>
      </p:sp>
      <p:sp>
        <p:nvSpPr>
          <p:cNvPr id="31751" name="Line 6"/>
          <p:cNvSpPr>
            <a:spLocks noChangeShapeType="1"/>
          </p:cNvSpPr>
          <p:nvPr/>
        </p:nvSpPr>
        <p:spPr bwMode="auto">
          <a:xfrm>
            <a:off x="4343400" y="4191000"/>
            <a:ext cx="1600200" cy="0"/>
          </a:xfrm>
          <a:prstGeom prst="line">
            <a:avLst/>
          </a:prstGeom>
          <a:noFill/>
          <a:ln w="12700">
            <a:solidFill>
              <a:srgbClr val="FF0000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ko-KR" altLang="en-US"/>
          </a:p>
        </p:txBody>
      </p:sp>
      <p:sp>
        <p:nvSpPr>
          <p:cNvPr id="17" name="Freeform 4"/>
          <p:cNvSpPr>
            <a:spLocks/>
          </p:cNvSpPr>
          <p:nvPr/>
        </p:nvSpPr>
        <p:spPr bwMode="auto">
          <a:xfrm>
            <a:off x="2286000" y="5266245"/>
            <a:ext cx="1828800" cy="1219200"/>
          </a:xfrm>
          <a:custGeom>
            <a:avLst/>
            <a:gdLst>
              <a:gd name="T0" fmla="*/ 0 w 1152"/>
              <a:gd name="T1" fmla="*/ 2147483647 h 768"/>
              <a:gd name="T2" fmla="*/ 2147483647 w 1152"/>
              <a:gd name="T3" fmla="*/ 0 h 768"/>
              <a:gd name="T4" fmla="*/ 2147483647 w 1152"/>
              <a:gd name="T5" fmla="*/ 2147483647 h 768"/>
              <a:gd name="T6" fmla="*/ 0 w 1152"/>
              <a:gd name="T7" fmla="*/ 2147483647 h 768"/>
              <a:gd name="T8" fmla="*/ 0 60000 65536"/>
              <a:gd name="T9" fmla="*/ 0 60000 65536"/>
              <a:gd name="T10" fmla="*/ 0 60000 65536"/>
              <a:gd name="T11" fmla="*/ 0 60000 65536"/>
              <a:gd name="T12" fmla="*/ 0 w 1152"/>
              <a:gd name="T13" fmla="*/ 0 h 768"/>
              <a:gd name="T14" fmla="*/ 1152 w 1152"/>
              <a:gd name="T15" fmla="*/ 768 h 7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2" h="768">
                <a:moveTo>
                  <a:pt x="0" y="768"/>
                </a:moveTo>
                <a:lnTo>
                  <a:pt x="960" y="0"/>
                </a:lnTo>
                <a:lnTo>
                  <a:pt x="1152" y="528"/>
                </a:lnTo>
                <a:lnTo>
                  <a:pt x="0" y="768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 anchorCtr="1"/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endParaRPr lang="ko-KR" altLang="ko-KR"/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1905000" y="6333045"/>
            <a:ext cx="4556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 b="1" dirty="0"/>
              <a:t>p</a:t>
            </a:r>
            <a:r>
              <a:rPr lang="en-US" altLang="ko-KR" baseline="-25000" dirty="0"/>
              <a:t>0</a:t>
            </a:r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4114800" y="6028245"/>
            <a:ext cx="457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190500" indent="-1905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100">
                <a:solidFill>
                  <a:schemeClr val="tx1"/>
                </a:solidFill>
                <a:latin typeface="+mn-lt"/>
                <a:ea typeface="ＭＳ Ｐゴシック" pitchFamily="34" charset="-128"/>
                <a:cs typeface="ＭＳ Ｐゴシック" charset="-128"/>
              </a:defRPr>
            </a:lvl1pPr>
            <a:lvl2pPr marL="571500" indent="-190500" algn="l" rtl="0" eaLnBrk="0" fontAlgn="base" hangingPunct="0">
              <a:spcBef>
                <a:spcPct val="20000"/>
              </a:spcBef>
              <a:spcAft>
                <a:spcPct val="0"/>
              </a:spcAft>
              <a:buChar char="­"/>
              <a:defRPr sz="2600"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2pPr>
            <a:lvl3pPr marL="952500" indent="-1905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b="1"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  <a:ea typeface="ＭＳ Ｐゴシック" pitchFamily="34" charset="-128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 b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ko-KR" sz="2400" b="1" kern="0" dirty="0">
                <a:latin typeface="Times New Roman" charset="0"/>
              </a:rPr>
              <a:t>p</a:t>
            </a:r>
            <a:r>
              <a:rPr lang="en-US" altLang="ko-KR" sz="2400" kern="0" baseline="-25000" dirty="0">
                <a:latin typeface="Times New Roman" charset="0"/>
              </a:rPr>
              <a:t>1</a:t>
            </a:r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3264408" y="4940236"/>
            <a:ext cx="4572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lIns="92075" tIns="46038" rIns="92075" bIns="46038"/>
          <a:lstStyle>
            <a:lvl1pPr marL="190500" indent="-19050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 b="1" dirty="0"/>
              <a:t>p</a:t>
            </a:r>
            <a:r>
              <a:rPr lang="en-US" altLang="ko-KR" baseline="-25000" dirty="0"/>
              <a:t>2</a:t>
            </a:r>
          </a:p>
        </p:txBody>
      </p:sp>
      <p:sp>
        <p:nvSpPr>
          <p:cNvPr id="23" name="Line 11"/>
          <p:cNvSpPr>
            <a:spLocks noChangeShapeType="1"/>
          </p:cNvSpPr>
          <p:nvPr/>
        </p:nvSpPr>
        <p:spPr bwMode="auto">
          <a:xfrm flipV="1">
            <a:off x="3810000" y="4495798"/>
            <a:ext cx="0" cy="77044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ko-KR" altLang="en-US"/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 flipH="1" flipV="1">
            <a:off x="1905000" y="5562599"/>
            <a:ext cx="381000" cy="922845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ko-KR" altLang="en-US"/>
          </a:p>
        </p:txBody>
      </p:sp>
      <p:sp>
        <p:nvSpPr>
          <p:cNvPr id="25" name="Line 11"/>
          <p:cNvSpPr>
            <a:spLocks noChangeShapeType="1"/>
          </p:cNvSpPr>
          <p:nvPr/>
        </p:nvSpPr>
        <p:spPr bwMode="auto">
          <a:xfrm flipV="1">
            <a:off x="4114800" y="5410199"/>
            <a:ext cx="533400" cy="70268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ko-KR" altLang="en-US"/>
          </a:p>
        </p:txBody>
      </p:sp>
      <p:sp>
        <p:nvSpPr>
          <p:cNvPr id="26" name="Text Box 12"/>
          <p:cNvSpPr txBox="1">
            <a:spLocks noChangeArrowheads="1"/>
          </p:cNvSpPr>
          <p:nvPr/>
        </p:nvSpPr>
        <p:spPr bwMode="auto">
          <a:xfrm>
            <a:off x="1550987" y="5333999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 b="1" dirty="0"/>
              <a:t>n</a:t>
            </a:r>
          </a:p>
        </p:txBody>
      </p:sp>
      <p:sp>
        <p:nvSpPr>
          <p:cNvPr id="27" name="Text Box 12"/>
          <p:cNvSpPr txBox="1">
            <a:spLocks noChangeArrowheads="1"/>
          </p:cNvSpPr>
          <p:nvPr/>
        </p:nvSpPr>
        <p:spPr bwMode="auto">
          <a:xfrm>
            <a:off x="3840480" y="4343400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 b="1" dirty="0"/>
              <a:t>n</a:t>
            </a:r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4636008" y="5245036"/>
            <a:ext cx="3540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r>
              <a:rPr lang="en-US" altLang="ko-KR" b="1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6525091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2"/>
          <p:cNvSpPr>
            <a:spLocks noGrp="1" noChangeArrowheads="1"/>
          </p:cNvSpPr>
          <p:nvPr>
            <p:ph type="title"/>
          </p:nvPr>
        </p:nvSpPr>
        <p:spPr>
          <a:xfrm>
            <a:off x="250825" y="274638"/>
            <a:ext cx="8642350" cy="706437"/>
          </a:xfrm>
        </p:spPr>
        <p:txBody>
          <a:bodyPr/>
          <a:lstStyle/>
          <a:p>
            <a:pPr eaLnBrk="1" hangingPunct="1"/>
            <a:r>
              <a:rPr lang="en-US" altLang="ko-KR" sz="3600" dirty="0"/>
              <a:t>Review: Vertex Normal Vector</a:t>
            </a:r>
          </a:p>
        </p:txBody>
      </p:sp>
      <p:sp>
        <p:nvSpPr>
          <p:cNvPr id="512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ko-KR"/>
              <a:t>Normal vectors at vertices</a:t>
            </a:r>
          </a:p>
          <a:p>
            <a:pPr lvl="1" eaLnBrk="1" hangingPunct="1"/>
            <a:r>
              <a:rPr lang="en-US" altLang="ko-KR"/>
              <a:t>Averaging the normal vectors for each polygon sharing that vertex</a:t>
            </a:r>
          </a:p>
        </p:txBody>
      </p:sp>
      <p:sp>
        <p:nvSpPr>
          <p:cNvPr id="5129" name="Rectangle 5"/>
          <p:cNvSpPr>
            <a:spLocks noChangeArrowheads="1"/>
          </p:cNvSpPr>
          <p:nvPr/>
        </p:nvSpPr>
        <p:spPr bwMode="auto">
          <a:xfrm>
            <a:off x="1116013" y="2997200"/>
            <a:ext cx="3384550" cy="3168650"/>
          </a:xfrm>
          <a:prstGeom prst="rect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pic>
        <p:nvPicPr>
          <p:cNvPr id="5130" name="Picture 6" descr="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213100"/>
            <a:ext cx="28575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122" name="Object 7"/>
          <p:cNvGraphicFramePr>
            <a:graphicFrameLocks noChangeAspect="1"/>
          </p:cNvGraphicFramePr>
          <p:nvPr/>
        </p:nvGraphicFramePr>
        <p:xfrm>
          <a:off x="3924300" y="4221163"/>
          <a:ext cx="338138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3040" imgH="215640" progId="Equation.3">
                  <p:embed/>
                </p:oleObj>
              </mc:Choice>
              <mc:Fallback>
                <p:oleObj name="Equation" r:id="rId4" imgW="203040" imgH="215640" progId="Equation.3">
                  <p:embed/>
                  <p:pic>
                    <p:nvPicPr>
                      <p:cNvPr id="512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4300" y="4221163"/>
                        <a:ext cx="338138" cy="3587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8"/>
          <p:cNvGraphicFramePr>
            <a:graphicFrameLocks noChangeAspect="1"/>
          </p:cNvGraphicFramePr>
          <p:nvPr/>
        </p:nvGraphicFramePr>
        <p:xfrm>
          <a:off x="2700338" y="3213100"/>
          <a:ext cx="3587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15640" imgH="215640" progId="Equation.3">
                  <p:embed/>
                </p:oleObj>
              </mc:Choice>
              <mc:Fallback>
                <p:oleObj name="Equation" r:id="rId6" imgW="215640" imgH="215640" progId="Equation.3">
                  <p:embed/>
                  <p:pic>
                    <p:nvPicPr>
                      <p:cNvPr id="512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213100"/>
                        <a:ext cx="358775" cy="3587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9"/>
          <p:cNvGraphicFramePr>
            <a:graphicFrameLocks noChangeAspect="1"/>
          </p:cNvGraphicFramePr>
          <p:nvPr/>
        </p:nvGraphicFramePr>
        <p:xfrm>
          <a:off x="1476375" y="4076700"/>
          <a:ext cx="338138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3040" imgH="228600" progId="Equation.3">
                  <p:embed/>
                </p:oleObj>
              </mc:Choice>
              <mc:Fallback>
                <p:oleObj name="Equation" r:id="rId8" imgW="203040" imgH="228600" progId="Equation.3">
                  <p:embed/>
                  <p:pic>
                    <p:nvPicPr>
                      <p:cNvPr id="5124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4076700"/>
                        <a:ext cx="338138" cy="37941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10"/>
          <p:cNvGraphicFramePr>
            <a:graphicFrameLocks noChangeAspect="1"/>
          </p:cNvGraphicFramePr>
          <p:nvPr/>
        </p:nvGraphicFramePr>
        <p:xfrm>
          <a:off x="2124075" y="5229225"/>
          <a:ext cx="3587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15640" imgH="215640" progId="Equation.3">
                  <p:embed/>
                </p:oleObj>
              </mc:Choice>
              <mc:Fallback>
                <p:oleObj name="Equation" r:id="rId10" imgW="215640" imgH="215640" progId="Equation.3">
                  <p:embed/>
                  <p:pic>
                    <p:nvPicPr>
                      <p:cNvPr id="512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229225"/>
                        <a:ext cx="358775" cy="35877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" name="Object 11"/>
          <p:cNvGraphicFramePr>
            <a:graphicFrameLocks noChangeAspect="1"/>
          </p:cNvGraphicFramePr>
          <p:nvPr/>
        </p:nvGraphicFramePr>
        <p:xfrm>
          <a:off x="2195513" y="3644900"/>
          <a:ext cx="458787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03040" imgH="228600" progId="Equation.3">
                  <p:embed/>
                </p:oleObj>
              </mc:Choice>
              <mc:Fallback>
                <p:oleObj name="Equation" r:id="rId12" imgW="203040" imgH="228600" progId="Equation.3">
                  <p:embed/>
                  <p:pic>
                    <p:nvPicPr>
                      <p:cNvPr id="5126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3644900"/>
                        <a:ext cx="458787" cy="51435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31" name="Group 14"/>
          <p:cNvGrpSpPr>
            <a:grpSpLocks noChangeAspect="1"/>
          </p:cNvGrpSpPr>
          <p:nvPr/>
        </p:nvGrpSpPr>
        <p:grpSpPr bwMode="auto">
          <a:xfrm>
            <a:off x="4787900" y="3987800"/>
            <a:ext cx="3384550" cy="942975"/>
            <a:chOff x="3016" y="2240"/>
            <a:chExt cx="2132" cy="594"/>
          </a:xfrm>
        </p:grpSpPr>
        <p:sp>
          <p:nvSpPr>
            <p:cNvPr id="5132" name="AutoShape 13"/>
            <p:cNvSpPr>
              <a:spLocks noChangeAspect="1" noChangeArrowheads="1" noTextEdit="1"/>
            </p:cNvSpPr>
            <p:nvPr/>
          </p:nvSpPr>
          <p:spPr bwMode="auto">
            <a:xfrm>
              <a:off x="3016" y="2251"/>
              <a:ext cx="2132" cy="583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3" name="Line 15"/>
            <p:cNvSpPr>
              <a:spLocks noChangeShapeType="1"/>
            </p:cNvSpPr>
            <p:nvPr/>
          </p:nvSpPr>
          <p:spPr bwMode="auto">
            <a:xfrm>
              <a:off x="3550" y="2554"/>
              <a:ext cx="1" cy="23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4" name="Line 16"/>
            <p:cNvSpPr>
              <a:spLocks noChangeShapeType="1"/>
            </p:cNvSpPr>
            <p:nvPr/>
          </p:nvSpPr>
          <p:spPr bwMode="auto">
            <a:xfrm>
              <a:off x="3522" y="2554"/>
              <a:ext cx="1" cy="23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5" name="Line 17"/>
            <p:cNvSpPr>
              <a:spLocks noChangeShapeType="1"/>
            </p:cNvSpPr>
            <p:nvPr/>
          </p:nvSpPr>
          <p:spPr bwMode="auto">
            <a:xfrm>
              <a:off x="5069" y="2554"/>
              <a:ext cx="1" cy="23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6" name="Line 18"/>
            <p:cNvSpPr>
              <a:spLocks noChangeShapeType="1"/>
            </p:cNvSpPr>
            <p:nvPr/>
          </p:nvSpPr>
          <p:spPr bwMode="auto">
            <a:xfrm>
              <a:off x="5041" y="2554"/>
              <a:ext cx="1" cy="239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7" name="Line 19"/>
            <p:cNvSpPr>
              <a:spLocks noChangeShapeType="1"/>
            </p:cNvSpPr>
            <p:nvPr/>
          </p:nvSpPr>
          <p:spPr bwMode="auto">
            <a:xfrm>
              <a:off x="3484" y="2518"/>
              <a:ext cx="1623" cy="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138" name="Rectangle 20"/>
            <p:cNvSpPr>
              <a:spLocks noChangeArrowheads="1"/>
            </p:cNvSpPr>
            <p:nvPr/>
          </p:nvSpPr>
          <p:spPr bwMode="auto">
            <a:xfrm>
              <a:off x="4949" y="2669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15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lang="en-US" altLang="ko-KR"/>
            </a:p>
          </p:txBody>
        </p:sp>
        <p:sp>
          <p:nvSpPr>
            <p:cNvPr id="5139" name="Rectangle 21"/>
            <p:cNvSpPr>
              <a:spLocks noChangeArrowheads="1"/>
            </p:cNvSpPr>
            <p:nvPr/>
          </p:nvSpPr>
          <p:spPr bwMode="auto">
            <a:xfrm>
              <a:off x="4535" y="2669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15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lang="en-US" altLang="ko-KR"/>
            </a:p>
          </p:txBody>
        </p:sp>
        <p:sp>
          <p:nvSpPr>
            <p:cNvPr id="5140" name="Rectangle 22"/>
            <p:cNvSpPr>
              <a:spLocks noChangeArrowheads="1"/>
            </p:cNvSpPr>
            <p:nvPr/>
          </p:nvSpPr>
          <p:spPr bwMode="auto">
            <a:xfrm>
              <a:off x="4120" y="2669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15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altLang="ko-KR"/>
            </a:p>
          </p:txBody>
        </p:sp>
        <p:sp>
          <p:nvSpPr>
            <p:cNvPr id="5141" name="Rectangle 23"/>
            <p:cNvSpPr>
              <a:spLocks noChangeArrowheads="1"/>
            </p:cNvSpPr>
            <p:nvPr/>
          </p:nvSpPr>
          <p:spPr bwMode="auto">
            <a:xfrm>
              <a:off x="3711" y="2669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15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lang="en-US" altLang="ko-KR"/>
            </a:p>
          </p:txBody>
        </p:sp>
        <p:sp>
          <p:nvSpPr>
            <p:cNvPr id="5142" name="Rectangle 24"/>
            <p:cNvSpPr>
              <a:spLocks noChangeArrowheads="1"/>
            </p:cNvSpPr>
            <p:nvPr/>
          </p:nvSpPr>
          <p:spPr bwMode="auto">
            <a:xfrm>
              <a:off x="4949" y="2386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1500">
                  <a:solidFill>
                    <a:srgbClr val="000000"/>
                  </a:solidFill>
                  <a:latin typeface="Times New Roman" pitchFamily="18" charset="0"/>
                </a:rPr>
                <a:t>4</a:t>
              </a:r>
              <a:endParaRPr lang="en-US" altLang="ko-KR"/>
            </a:p>
          </p:txBody>
        </p:sp>
        <p:sp>
          <p:nvSpPr>
            <p:cNvPr id="5143" name="Rectangle 25"/>
            <p:cNvSpPr>
              <a:spLocks noChangeArrowheads="1"/>
            </p:cNvSpPr>
            <p:nvPr/>
          </p:nvSpPr>
          <p:spPr bwMode="auto">
            <a:xfrm>
              <a:off x="4535" y="2386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1500">
                  <a:solidFill>
                    <a:srgbClr val="000000"/>
                  </a:solidFill>
                  <a:latin typeface="Times New Roman" pitchFamily="18" charset="0"/>
                </a:rPr>
                <a:t>3</a:t>
              </a:r>
              <a:endParaRPr lang="en-US" altLang="ko-KR"/>
            </a:p>
          </p:txBody>
        </p:sp>
        <p:sp>
          <p:nvSpPr>
            <p:cNvPr id="5144" name="Rectangle 26"/>
            <p:cNvSpPr>
              <a:spLocks noChangeArrowheads="1"/>
            </p:cNvSpPr>
            <p:nvPr/>
          </p:nvSpPr>
          <p:spPr bwMode="auto">
            <a:xfrm>
              <a:off x="4120" y="2386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1500">
                  <a:solidFill>
                    <a:srgbClr val="000000"/>
                  </a:solidFill>
                  <a:latin typeface="Times New Roman" pitchFamily="18" charset="0"/>
                </a:rPr>
                <a:t>2</a:t>
              </a:r>
              <a:endParaRPr lang="en-US" altLang="ko-KR"/>
            </a:p>
          </p:txBody>
        </p:sp>
        <p:sp>
          <p:nvSpPr>
            <p:cNvPr id="5145" name="Rectangle 27"/>
            <p:cNvSpPr>
              <a:spLocks noChangeArrowheads="1"/>
            </p:cNvSpPr>
            <p:nvPr/>
          </p:nvSpPr>
          <p:spPr bwMode="auto">
            <a:xfrm>
              <a:off x="3711" y="2386"/>
              <a:ext cx="6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1500">
                  <a:solidFill>
                    <a:srgbClr val="000000"/>
                  </a:solidFill>
                  <a:latin typeface="Times New Roman" pitchFamily="18" charset="0"/>
                </a:rPr>
                <a:t>1</a:t>
              </a:r>
              <a:endParaRPr lang="en-US" altLang="ko-KR"/>
            </a:p>
          </p:txBody>
        </p:sp>
        <p:sp>
          <p:nvSpPr>
            <p:cNvPr id="5146" name="Rectangle 28"/>
            <p:cNvSpPr>
              <a:spLocks noChangeArrowheads="1"/>
            </p:cNvSpPr>
            <p:nvPr/>
          </p:nvSpPr>
          <p:spPr bwMode="auto">
            <a:xfrm>
              <a:off x="5030" y="2263"/>
              <a:ext cx="67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250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  <a:endParaRPr lang="en-US" altLang="ko-KR"/>
            </a:p>
          </p:txBody>
        </p:sp>
        <p:sp>
          <p:nvSpPr>
            <p:cNvPr id="5147" name="Rectangle 29"/>
            <p:cNvSpPr>
              <a:spLocks noChangeArrowheads="1"/>
            </p:cNvSpPr>
            <p:nvPr/>
          </p:nvSpPr>
          <p:spPr bwMode="auto">
            <a:xfrm>
              <a:off x="3494" y="2263"/>
              <a:ext cx="67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2500">
                  <a:solidFill>
                    <a:srgbClr val="000000"/>
                  </a:solidFill>
                  <a:latin typeface="Times New Roman" pitchFamily="18" charset="0"/>
                </a:rPr>
                <a:t>(</a:t>
              </a:r>
              <a:endParaRPr lang="en-US" altLang="ko-KR"/>
            </a:p>
          </p:txBody>
        </p:sp>
        <p:sp>
          <p:nvSpPr>
            <p:cNvPr id="5148" name="Rectangle 30"/>
            <p:cNvSpPr>
              <a:spLocks noChangeArrowheads="1"/>
            </p:cNvSpPr>
            <p:nvPr/>
          </p:nvSpPr>
          <p:spPr bwMode="auto">
            <a:xfrm>
              <a:off x="4801" y="2546"/>
              <a:ext cx="13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2500" i="1">
                  <a:solidFill>
                    <a:srgbClr val="000000"/>
                  </a:solidFill>
                  <a:latin typeface="Times New Roman" pitchFamily="18" charset="0"/>
                </a:rPr>
                <a:t>N</a:t>
              </a:r>
              <a:endParaRPr lang="en-US" altLang="ko-KR"/>
            </a:p>
          </p:txBody>
        </p:sp>
        <p:sp>
          <p:nvSpPr>
            <p:cNvPr id="5149" name="Rectangle 31"/>
            <p:cNvSpPr>
              <a:spLocks noChangeArrowheads="1"/>
            </p:cNvSpPr>
            <p:nvPr/>
          </p:nvSpPr>
          <p:spPr bwMode="auto">
            <a:xfrm>
              <a:off x="4390" y="2546"/>
              <a:ext cx="13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2500" i="1">
                  <a:solidFill>
                    <a:srgbClr val="000000"/>
                  </a:solidFill>
                  <a:latin typeface="Times New Roman" pitchFamily="18" charset="0"/>
                </a:rPr>
                <a:t>N</a:t>
              </a:r>
              <a:endParaRPr lang="en-US" altLang="ko-KR"/>
            </a:p>
          </p:txBody>
        </p:sp>
        <p:sp>
          <p:nvSpPr>
            <p:cNvPr id="5150" name="Rectangle 32"/>
            <p:cNvSpPr>
              <a:spLocks noChangeArrowheads="1"/>
            </p:cNvSpPr>
            <p:nvPr/>
          </p:nvSpPr>
          <p:spPr bwMode="auto">
            <a:xfrm>
              <a:off x="3972" y="2546"/>
              <a:ext cx="13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2500" i="1">
                  <a:solidFill>
                    <a:srgbClr val="000000"/>
                  </a:solidFill>
                  <a:latin typeface="Times New Roman" pitchFamily="18" charset="0"/>
                </a:rPr>
                <a:t>N</a:t>
              </a:r>
              <a:endParaRPr lang="en-US" altLang="ko-KR"/>
            </a:p>
          </p:txBody>
        </p:sp>
        <p:sp>
          <p:nvSpPr>
            <p:cNvPr id="5151" name="Rectangle 33"/>
            <p:cNvSpPr>
              <a:spLocks noChangeArrowheads="1"/>
            </p:cNvSpPr>
            <p:nvPr/>
          </p:nvSpPr>
          <p:spPr bwMode="auto">
            <a:xfrm>
              <a:off x="3576" y="2546"/>
              <a:ext cx="13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2500" i="1">
                  <a:solidFill>
                    <a:srgbClr val="000000"/>
                  </a:solidFill>
                  <a:latin typeface="Times New Roman" pitchFamily="18" charset="0"/>
                </a:rPr>
                <a:t>N</a:t>
              </a:r>
              <a:endParaRPr lang="en-US" altLang="ko-KR"/>
            </a:p>
          </p:txBody>
        </p:sp>
        <p:sp>
          <p:nvSpPr>
            <p:cNvPr id="5152" name="Rectangle 34"/>
            <p:cNvSpPr>
              <a:spLocks noChangeArrowheads="1"/>
            </p:cNvSpPr>
            <p:nvPr/>
          </p:nvSpPr>
          <p:spPr bwMode="auto">
            <a:xfrm>
              <a:off x="4801" y="2263"/>
              <a:ext cx="13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2500" i="1">
                  <a:solidFill>
                    <a:srgbClr val="000000"/>
                  </a:solidFill>
                  <a:latin typeface="Times New Roman" pitchFamily="18" charset="0"/>
                </a:rPr>
                <a:t>N</a:t>
              </a:r>
              <a:endParaRPr lang="en-US" altLang="ko-KR"/>
            </a:p>
          </p:txBody>
        </p:sp>
        <p:sp>
          <p:nvSpPr>
            <p:cNvPr id="5153" name="Rectangle 35"/>
            <p:cNvSpPr>
              <a:spLocks noChangeArrowheads="1"/>
            </p:cNvSpPr>
            <p:nvPr/>
          </p:nvSpPr>
          <p:spPr bwMode="auto">
            <a:xfrm>
              <a:off x="4390" y="2263"/>
              <a:ext cx="13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2500" i="1">
                  <a:solidFill>
                    <a:srgbClr val="000000"/>
                  </a:solidFill>
                  <a:latin typeface="Times New Roman" pitchFamily="18" charset="0"/>
                </a:rPr>
                <a:t>N</a:t>
              </a:r>
              <a:endParaRPr lang="en-US" altLang="ko-KR"/>
            </a:p>
          </p:txBody>
        </p:sp>
        <p:sp>
          <p:nvSpPr>
            <p:cNvPr id="5154" name="Rectangle 36"/>
            <p:cNvSpPr>
              <a:spLocks noChangeArrowheads="1"/>
            </p:cNvSpPr>
            <p:nvPr/>
          </p:nvSpPr>
          <p:spPr bwMode="auto">
            <a:xfrm>
              <a:off x="3972" y="2263"/>
              <a:ext cx="13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2500" i="1">
                  <a:solidFill>
                    <a:srgbClr val="000000"/>
                  </a:solidFill>
                  <a:latin typeface="Times New Roman" pitchFamily="18" charset="0"/>
                </a:rPr>
                <a:t>N</a:t>
              </a:r>
              <a:endParaRPr lang="en-US" altLang="ko-KR"/>
            </a:p>
          </p:txBody>
        </p:sp>
        <p:sp>
          <p:nvSpPr>
            <p:cNvPr id="5155" name="Rectangle 37"/>
            <p:cNvSpPr>
              <a:spLocks noChangeArrowheads="1"/>
            </p:cNvSpPr>
            <p:nvPr/>
          </p:nvSpPr>
          <p:spPr bwMode="auto">
            <a:xfrm>
              <a:off x="3576" y="2263"/>
              <a:ext cx="13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2500" i="1">
                  <a:solidFill>
                    <a:srgbClr val="000000"/>
                  </a:solidFill>
                  <a:latin typeface="Times New Roman" pitchFamily="18" charset="0"/>
                </a:rPr>
                <a:t>N</a:t>
              </a:r>
              <a:endParaRPr lang="en-US" altLang="ko-KR"/>
            </a:p>
          </p:txBody>
        </p:sp>
        <p:sp>
          <p:nvSpPr>
            <p:cNvPr id="5156" name="Rectangle 38"/>
            <p:cNvSpPr>
              <a:spLocks noChangeArrowheads="1"/>
            </p:cNvSpPr>
            <p:nvPr/>
          </p:nvSpPr>
          <p:spPr bwMode="auto">
            <a:xfrm>
              <a:off x="3056" y="2389"/>
              <a:ext cx="13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2500" i="1">
                  <a:solidFill>
                    <a:srgbClr val="000000"/>
                  </a:solidFill>
                  <a:latin typeface="Times New Roman" pitchFamily="18" charset="0"/>
                </a:rPr>
                <a:t>N</a:t>
              </a:r>
              <a:endParaRPr lang="en-US" altLang="ko-KR"/>
            </a:p>
          </p:txBody>
        </p:sp>
        <p:sp>
          <p:nvSpPr>
            <p:cNvPr id="5157" name="Rectangle 39"/>
            <p:cNvSpPr>
              <a:spLocks noChangeArrowheads="1"/>
            </p:cNvSpPr>
            <p:nvPr/>
          </p:nvSpPr>
          <p:spPr bwMode="auto">
            <a:xfrm>
              <a:off x="3202" y="2513"/>
              <a:ext cx="53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1500" i="1">
                  <a:solidFill>
                    <a:srgbClr val="000000"/>
                  </a:solidFill>
                  <a:latin typeface="Times New Roman" pitchFamily="18" charset="0"/>
                </a:rPr>
                <a:t>v</a:t>
              </a:r>
              <a:endParaRPr lang="en-US" altLang="ko-KR"/>
            </a:p>
          </p:txBody>
        </p:sp>
        <p:sp>
          <p:nvSpPr>
            <p:cNvPr id="5158" name="Rectangle 40"/>
            <p:cNvSpPr>
              <a:spLocks noChangeArrowheads="1"/>
            </p:cNvSpPr>
            <p:nvPr/>
          </p:nvSpPr>
          <p:spPr bwMode="auto">
            <a:xfrm>
              <a:off x="4644" y="2523"/>
              <a:ext cx="11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2500">
                  <a:solidFill>
                    <a:srgbClr val="000000"/>
                  </a:solidFill>
                  <a:latin typeface="Symbol" pitchFamily="18" charset="2"/>
                </a:rPr>
                <a:t>+</a:t>
              </a:r>
              <a:endParaRPr lang="en-US" altLang="ko-KR"/>
            </a:p>
          </p:txBody>
        </p:sp>
        <p:sp>
          <p:nvSpPr>
            <p:cNvPr id="5159" name="Rectangle 41"/>
            <p:cNvSpPr>
              <a:spLocks noChangeArrowheads="1"/>
            </p:cNvSpPr>
            <p:nvPr/>
          </p:nvSpPr>
          <p:spPr bwMode="auto">
            <a:xfrm>
              <a:off x="4233" y="2523"/>
              <a:ext cx="11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2500">
                  <a:solidFill>
                    <a:srgbClr val="000000"/>
                  </a:solidFill>
                  <a:latin typeface="Symbol" pitchFamily="18" charset="2"/>
                </a:rPr>
                <a:t>+</a:t>
              </a:r>
              <a:endParaRPr lang="en-US" altLang="ko-KR"/>
            </a:p>
          </p:txBody>
        </p:sp>
        <p:sp>
          <p:nvSpPr>
            <p:cNvPr id="5160" name="Rectangle 42"/>
            <p:cNvSpPr>
              <a:spLocks noChangeArrowheads="1"/>
            </p:cNvSpPr>
            <p:nvPr/>
          </p:nvSpPr>
          <p:spPr bwMode="auto">
            <a:xfrm>
              <a:off x="3815" y="2523"/>
              <a:ext cx="11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2500">
                  <a:solidFill>
                    <a:srgbClr val="000000"/>
                  </a:solidFill>
                  <a:latin typeface="Symbol" pitchFamily="18" charset="2"/>
                </a:rPr>
                <a:t>+</a:t>
              </a:r>
              <a:endParaRPr lang="en-US" altLang="ko-KR"/>
            </a:p>
          </p:txBody>
        </p:sp>
        <p:sp>
          <p:nvSpPr>
            <p:cNvPr id="5161" name="Rectangle 43"/>
            <p:cNvSpPr>
              <a:spLocks noChangeArrowheads="1"/>
            </p:cNvSpPr>
            <p:nvPr/>
          </p:nvSpPr>
          <p:spPr bwMode="auto">
            <a:xfrm>
              <a:off x="4644" y="2240"/>
              <a:ext cx="11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2500">
                  <a:solidFill>
                    <a:srgbClr val="000000"/>
                  </a:solidFill>
                  <a:latin typeface="Symbol" pitchFamily="18" charset="2"/>
                </a:rPr>
                <a:t>+</a:t>
              </a:r>
              <a:endParaRPr lang="en-US" altLang="ko-KR"/>
            </a:p>
          </p:txBody>
        </p:sp>
        <p:sp>
          <p:nvSpPr>
            <p:cNvPr id="5162" name="Rectangle 44"/>
            <p:cNvSpPr>
              <a:spLocks noChangeArrowheads="1"/>
            </p:cNvSpPr>
            <p:nvPr/>
          </p:nvSpPr>
          <p:spPr bwMode="auto">
            <a:xfrm>
              <a:off x="4233" y="2240"/>
              <a:ext cx="11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2500">
                  <a:solidFill>
                    <a:srgbClr val="000000"/>
                  </a:solidFill>
                  <a:latin typeface="Symbol" pitchFamily="18" charset="2"/>
                </a:rPr>
                <a:t>+</a:t>
              </a:r>
              <a:endParaRPr lang="en-US" altLang="ko-KR"/>
            </a:p>
          </p:txBody>
        </p:sp>
        <p:sp>
          <p:nvSpPr>
            <p:cNvPr id="5163" name="Rectangle 45"/>
            <p:cNvSpPr>
              <a:spLocks noChangeArrowheads="1"/>
            </p:cNvSpPr>
            <p:nvPr/>
          </p:nvSpPr>
          <p:spPr bwMode="auto">
            <a:xfrm>
              <a:off x="3815" y="2240"/>
              <a:ext cx="11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2500">
                  <a:solidFill>
                    <a:srgbClr val="000000"/>
                  </a:solidFill>
                  <a:latin typeface="Symbol" pitchFamily="18" charset="2"/>
                </a:rPr>
                <a:t>+</a:t>
              </a:r>
              <a:endParaRPr lang="en-US" altLang="ko-KR"/>
            </a:p>
          </p:txBody>
        </p:sp>
        <p:sp>
          <p:nvSpPr>
            <p:cNvPr id="5164" name="Rectangle 46"/>
            <p:cNvSpPr>
              <a:spLocks noChangeArrowheads="1"/>
            </p:cNvSpPr>
            <p:nvPr/>
          </p:nvSpPr>
          <p:spPr bwMode="auto">
            <a:xfrm>
              <a:off x="3323" y="2366"/>
              <a:ext cx="110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/>
              <a:r>
                <a:rPr lang="en-US" altLang="ko-KR" sz="2500">
                  <a:solidFill>
                    <a:srgbClr val="000000"/>
                  </a:solidFill>
                  <a:latin typeface="Symbol" pitchFamily="18" charset="2"/>
                </a:rPr>
                <a:t>=</a:t>
              </a:r>
              <a:endParaRPr lang="en-US" altLang="ko-KR"/>
            </a:p>
          </p:txBody>
        </p:sp>
      </p:grpSp>
    </p:spTree>
    <p:extLst>
      <p:ext uri="{BB962C8B-B14F-4D97-AF65-F5344CB8AC3E}">
        <p14:creationId xmlns:p14="http://schemas.microsoft.com/office/powerpoint/2010/main" val="2448941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Applying </a:t>
            </a:r>
            <a:r>
              <a:rPr lang="en-US" altLang="ko-KR" dirty="0" err="1"/>
              <a:t>Phong</a:t>
            </a:r>
            <a:r>
              <a:rPr lang="en-US" altLang="ko-KR" dirty="0"/>
              <a:t> Model </a:t>
            </a:r>
            <a:br>
              <a:rPr lang="en-US" altLang="ko-KR" dirty="0"/>
            </a:br>
            <a:r>
              <a:rPr lang="en-US" altLang="ko-KR" dirty="0"/>
              <a:t>in two different ways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Applying </a:t>
            </a:r>
            <a:r>
              <a:rPr lang="en-US" altLang="ko-KR" dirty="0" err="1"/>
              <a:t>Phong</a:t>
            </a:r>
            <a:r>
              <a:rPr lang="en-US" altLang="ko-KR" dirty="0"/>
              <a:t> model </a:t>
            </a:r>
            <a:r>
              <a:rPr lang="en-US" altLang="ko-KR" i="1" u="sng" dirty="0"/>
              <a:t>at each vertex</a:t>
            </a:r>
            <a:br>
              <a:rPr lang="en-US" altLang="ko-KR" i="1" u="sng" dirty="0"/>
            </a:br>
            <a:r>
              <a:rPr lang="en-US" altLang="ko-KR" dirty="0">
                <a:solidFill>
                  <a:srgbClr val="FF0000"/>
                </a:solidFill>
              </a:rPr>
              <a:t>  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Gouraud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 Shading</a:t>
            </a:r>
            <a:endParaRPr lang="en-US" altLang="ko-KR" dirty="0">
              <a:solidFill>
                <a:srgbClr val="FF0000"/>
              </a:solidFill>
            </a:endParaRPr>
          </a:p>
          <a:p>
            <a:endParaRPr lang="en-US" altLang="ko-KR" dirty="0"/>
          </a:p>
          <a:p>
            <a:r>
              <a:rPr lang="en-US" altLang="ko-KR" dirty="0"/>
              <a:t>Applying </a:t>
            </a:r>
            <a:r>
              <a:rPr lang="en-US" altLang="ko-KR" dirty="0" err="1"/>
              <a:t>Phong</a:t>
            </a:r>
            <a:r>
              <a:rPr lang="en-US" altLang="ko-KR" dirty="0"/>
              <a:t> model </a:t>
            </a:r>
            <a:r>
              <a:rPr lang="en-US" altLang="ko-KR" i="1" u="sng" dirty="0"/>
              <a:t>at each fragment</a:t>
            </a:r>
            <a:br>
              <a:rPr lang="en-US" altLang="ko-KR" i="1" u="sng" dirty="0"/>
            </a:br>
            <a:r>
              <a:rPr lang="en-US" altLang="ko-KR" dirty="0">
                <a:solidFill>
                  <a:srgbClr val="FF0000"/>
                </a:solidFill>
              </a:rPr>
              <a:t>   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 </a:t>
            </a:r>
            <a:r>
              <a:rPr lang="en-US" altLang="ko-KR" dirty="0" err="1">
                <a:solidFill>
                  <a:srgbClr val="FF0000"/>
                </a:solidFill>
                <a:sym typeface="Wingdings" panose="05000000000000000000" pitchFamily="2" charset="2"/>
              </a:rPr>
              <a:t>Phong</a:t>
            </a:r>
            <a:r>
              <a:rPr lang="en-US" altLang="ko-KR" dirty="0">
                <a:solidFill>
                  <a:srgbClr val="FF0000"/>
                </a:solidFill>
                <a:sym typeface="Wingdings" panose="05000000000000000000" pitchFamily="2" charset="2"/>
              </a:rPr>
              <a:t> Shading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8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817419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274638"/>
            <a:ext cx="8686800" cy="706437"/>
          </a:xfrm>
        </p:spPr>
        <p:txBody>
          <a:bodyPr/>
          <a:lstStyle/>
          <a:p>
            <a:pPr eaLnBrk="1" hangingPunct="1"/>
            <a:r>
              <a:rPr lang="en-US" altLang="ko-KR" sz="3600" dirty="0"/>
              <a:t>Intensity-Interpolation Surface Rendering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41438"/>
            <a:ext cx="8229600" cy="5040312"/>
          </a:xfrm>
        </p:spPr>
        <p:txBody>
          <a:bodyPr/>
          <a:lstStyle/>
          <a:p>
            <a:pPr marL="533400" indent="-533400" eaLnBrk="1" hangingPunct="1">
              <a:lnSpc>
                <a:spcPct val="90000"/>
              </a:lnSpc>
              <a:defRPr/>
            </a:pPr>
            <a:r>
              <a:rPr lang="en-US" altLang="ko-KR" b="1" dirty="0" err="1">
                <a:solidFill>
                  <a:srgbClr val="FF0000"/>
                </a:solidFill>
              </a:rPr>
              <a:t>Gouraud</a:t>
            </a:r>
            <a:r>
              <a:rPr lang="en-US" altLang="ko-KR" b="1" dirty="0">
                <a:solidFill>
                  <a:srgbClr val="FF0000"/>
                </a:solidFill>
              </a:rPr>
              <a:t> shading</a:t>
            </a:r>
          </a:p>
          <a:p>
            <a:pPr marL="914400" lvl="1" indent="-457200" eaLnBrk="1" hangingPunct="1">
              <a:lnSpc>
                <a:spcPct val="90000"/>
              </a:lnSpc>
              <a:defRPr/>
            </a:pPr>
            <a:r>
              <a:rPr lang="en-US" altLang="ko-KR" dirty="0"/>
              <a:t>Rendering a curved surface that is approximated with a polygon mesh</a:t>
            </a:r>
          </a:p>
          <a:p>
            <a:pPr marL="914400" lvl="1" indent="-457200" eaLnBrk="1" hangingPunct="1">
              <a:lnSpc>
                <a:spcPct val="90000"/>
              </a:lnSpc>
              <a:defRPr/>
            </a:pPr>
            <a:r>
              <a:rPr lang="en-US" altLang="ko-KR" dirty="0"/>
              <a:t>Interpolate intensities at polygon vertices</a:t>
            </a:r>
          </a:p>
          <a:p>
            <a:pPr marL="914400" lvl="1" indent="-457200" eaLnBrk="1" hangingPunct="1">
              <a:lnSpc>
                <a:spcPct val="90000"/>
              </a:lnSpc>
              <a:defRPr/>
            </a:pPr>
            <a:endParaRPr lang="en-US" altLang="ko-KR" dirty="0"/>
          </a:p>
          <a:p>
            <a:pPr marL="533400" indent="-533400" eaLnBrk="1" hangingPunct="1">
              <a:lnSpc>
                <a:spcPct val="90000"/>
              </a:lnSpc>
              <a:defRPr/>
            </a:pPr>
            <a:r>
              <a:rPr lang="en-US" altLang="ko-KR" dirty="0"/>
              <a:t>Procedure</a:t>
            </a:r>
          </a:p>
          <a:p>
            <a:pPr marL="933450" lvl="1" indent="-5334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altLang="ko-KR" sz="2000" dirty="0"/>
              <a:t>Determine the average unit normal vector at each vertex</a:t>
            </a:r>
          </a:p>
          <a:p>
            <a:pPr marL="933450" lvl="1" indent="-5334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altLang="ko-KR" sz="2000" dirty="0"/>
              <a:t>Apply an illumination model at each polygon vertex to obtain the light intensity at that position</a:t>
            </a:r>
          </a:p>
          <a:p>
            <a:pPr marL="933450" lvl="1" indent="-5334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en-US" altLang="ko-KR" sz="2000" dirty="0"/>
              <a:t>Linearly interpolate the vertex intensities over the projected area of the polygon</a:t>
            </a:r>
          </a:p>
        </p:txBody>
      </p:sp>
    </p:spTree>
    <p:extLst>
      <p:ext uri="{BB962C8B-B14F-4D97-AF65-F5344CB8AC3E}">
        <p14:creationId xmlns:p14="http://schemas.microsoft.com/office/powerpoint/2010/main" val="3137046641"/>
      </p:ext>
    </p:extLst>
  </p:cSld>
  <p:clrMapOvr>
    <a:masterClrMapping/>
  </p:clrMapOvr>
</p:sld>
</file>

<file path=ppt/theme/theme1.xml><?xml version="1.0" encoding="utf-8"?>
<a:theme xmlns:a="http://schemas.openxmlformats.org/drawingml/2006/main" name="ULA1">
  <a:themeElements>
    <a:clrScheme name="ULA1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ULA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ULA1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LA1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C:\PPT\VENEZUELA\ULA1.PPT</Template>
  <TotalTime>13010</TotalTime>
  <Words>1753</Words>
  <Application>Microsoft Office PowerPoint</Application>
  <PresentationFormat>화면 슬라이드 쇼(4:3)</PresentationFormat>
  <Paragraphs>380</Paragraphs>
  <Slides>42</Slides>
  <Notes>7</Notes>
  <HiddenSlides>0</HiddenSlides>
  <MMClips>0</MMClips>
  <ScaleCrop>false</ScaleCrop>
  <HeadingPairs>
    <vt:vector size="8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2</vt:i4>
      </vt:variant>
      <vt:variant>
        <vt:lpstr>슬라이드 제목</vt:lpstr>
      </vt:variant>
      <vt:variant>
        <vt:i4>42</vt:i4>
      </vt:variant>
    </vt:vector>
  </HeadingPairs>
  <TitlesOfParts>
    <vt:vector size="52" baseType="lpstr">
      <vt:lpstr>굴림</vt:lpstr>
      <vt:lpstr>Arial</vt:lpstr>
      <vt:lpstr>Cambria Math</vt:lpstr>
      <vt:lpstr>Courier New</vt:lpstr>
      <vt:lpstr>Symbol</vt:lpstr>
      <vt:lpstr>Times New Roman</vt:lpstr>
      <vt:lpstr>Verdana</vt:lpstr>
      <vt:lpstr>ULA1</vt:lpstr>
      <vt:lpstr>Equation</vt:lpstr>
      <vt:lpstr>Bitmap Image</vt:lpstr>
      <vt:lpstr>Chapter 5. Lighting and Shading</vt:lpstr>
      <vt:lpstr>Shading Implementation  with GLSL</vt:lpstr>
      <vt:lpstr>Review: OpenGL shading</vt:lpstr>
      <vt:lpstr>Review: Polygon Rendering Methods</vt:lpstr>
      <vt:lpstr>Review: Flat Shading</vt:lpstr>
      <vt:lpstr>Review: Smooth Shading</vt:lpstr>
      <vt:lpstr>Review: Vertex Normal Vector</vt:lpstr>
      <vt:lpstr>Applying Phong Model  in two different ways</vt:lpstr>
      <vt:lpstr>Intensity-Interpolation Surface Rendering</vt:lpstr>
      <vt:lpstr>Gouraud Shading Problems</vt:lpstr>
      <vt:lpstr>Normal-Vector Interpolation Surface Rendering</vt:lpstr>
      <vt:lpstr>Gouraud versus Phong Shading</vt:lpstr>
      <vt:lpstr>Gouraud and Phong Shading</vt:lpstr>
      <vt:lpstr>Comparison</vt:lpstr>
      <vt:lpstr>Simple Non-Photorealistic Rendering</vt:lpstr>
      <vt:lpstr>Chapter 7.  Discrete Techniques: Texture Mapping</vt:lpstr>
      <vt:lpstr>Texture Mapping</vt:lpstr>
      <vt:lpstr>Trompe L’Oeil (“Deceive the Eye”)</vt:lpstr>
      <vt:lpstr>Map textures to surfaces</vt:lpstr>
      <vt:lpstr>The texture</vt:lpstr>
      <vt:lpstr>Texture map</vt:lpstr>
      <vt:lpstr>Texture map</vt:lpstr>
      <vt:lpstr>The “st” coordinate system</vt:lpstr>
      <vt:lpstr>Texture mapping: key slide</vt:lpstr>
      <vt:lpstr>Texture mapping: key slide</vt:lpstr>
      <vt:lpstr>What if texture coordinates  are outside of [0,1]</vt:lpstr>
      <vt:lpstr>Solution 1: Repeat texture</vt:lpstr>
      <vt:lpstr>Solution 2: Clamp to [0,1]</vt:lpstr>
      <vt:lpstr>Where does mapping take place?</vt:lpstr>
      <vt:lpstr>How to compute the map?</vt:lpstr>
      <vt:lpstr>Mapping Functions</vt:lpstr>
      <vt:lpstr>Backward Mapping</vt:lpstr>
      <vt:lpstr>Two-part mapping</vt:lpstr>
      <vt:lpstr>Cylindrical Mapping</vt:lpstr>
      <vt:lpstr>Spherical Map</vt:lpstr>
      <vt:lpstr>Box Mapping</vt:lpstr>
      <vt:lpstr>Texture Mapping Complex Geometry</vt:lpstr>
      <vt:lpstr>Texture Mapping Complex Geometry</vt:lpstr>
      <vt:lpstr>Texture Mapping Complex Geometry</vt:lpstr>
      <vt:lpstr>Texture Mapping Complex Geometry</vt:lpstr>
      <vt:lpstr>Combining texture mapping  and shading</vt:lpstr>
      <vt:lpstr>Combining texture mapping  and shading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Angel</dc:creator>
  <cp:lastModifiedBy>SANG IL PARK</cp:lastModifiedBy>
  <cp:revision>201</cp:revision>
  <dcterms:created xsi:type="dcterms:W3CDTF">2011-03-01T21:39:54Z</dcterms:created>
  <dcterms:modified xsi:type="dcterms:W3CDTF">2023-11-26T09:33:58Z</dcterms:modified>
</cp:coreProperties>
</file>